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71" r:id="rId2"/>
    <p:sldId id="337" r:id="rId3"/>
    <p:sldId id="542" r:id="rId4"/>
    <p:sldId id="531" r:id="rId5"/>
    <p:sldId id="544" r:id="rId6"/>
    <p:sldId id="587" r:id="rId7"/>
    <p:sldId id="545" r:id="rId8"/>
    <p:sldId id="263" r:id="rId9"/>
    <p:sldId id="546" r:id="rId10"/>
    <p:sldId id="556" r:id="rId11"/>
    <p:sldId id="536" r:id="rId12"/>
    <p:sldId id="540" r:id="rId13"/>
    <p:sldId id="600" r:id="rId14"/>
    <p:sldId id="601" r:id="rId15"/>
    <p:sldId id="548" r:id="rId16"/>
    <p:sldId id="591" r:id="rId17"/>
    <p:sldId id="606" r:id="rId18"/>
    <p:sldId id="590" r:id="rId19"/>
    <p:sldId id="547" r:id="rId20"/>
    <p:sldId id="549" r:id="rId21"/>
    <p:sldId id="550" r:id="rId22"/>
    <p:sldId id="562" r:id="rId23"/>
    <p:sldId id="560" r:id="rId24"/>
    <p:sldId id="557" r:id="rId25"/>
    <p:sldId id="588" r:id="rId26"/>
    <p:sldId id="589" r:id="rId27"/>
    <p:sldId id="532" r:id="rId28"/>
    <p:sldId id="603" r:id="rId29"/>
    <p:sldId id="605" r:id="rId30"/>
    <p:sldId id="604" r:id="rId31"/>
    <p:sldId id="553" r:id="rId32"/>
    <p:sldId id="574" r:id="rId33"/>
    <p:sldId id="609" r:id="rId34"/>
    <p:sldId id="575" r:id="rId35"/>
    <p:sldId id="607" r:id="rId36"/>
    <p:sldId id="608" r:id="rId37"/>
    <p:sldId id="602" r:id="rId38"/>
    <p:sldId id="610" r:id="rId39"/>
    <p:sldId id="583" r:id="rId40"/>
    <p:sldId id="597" r:id="rId41"/>
    <p:sldId id="582" r:id="rId42"/>
    <p:sldId id="611" r:id="rId43"/>
    <p:sldId id="592" r:id="rId44"/>
    <p:sldId id="581" r:id="rId45"/>
    <p:sldId id="565" r:id="rId46"/>
    <p:sldId id="564" r:id="rId47"/>
    <p:sldId id="566" r:id="rId48"/>
    <p:sldId id="552" r:id="rId49"/>
    <p:sldId id="567" r:id="rId50"/>
    <p:sldId id="568" r:id="rId51"/>
    <p:sldId id="573" r:id="rId52"/>
    <p:sldId id="551" r:id="rId53"/>
    <p:sldId id="612" r:id="rId54"/>
    <p:sldId id="55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FFCB2E"/>
    <a:srgbClr val="CED6D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55DB4-051A-4178-96BB-C16C31E693F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A8F75-408B-4810-8CC8-D756E4145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91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D8608E-EACE-44E6-B881-0289AA4C19EB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90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E2118-5A08-4AEE-B246-49CFD72D2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184AA6-65D8-4715-A6AD-036BC12AE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4796D-3705-45F7-82A7-D5719B1E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DD9CB-02F0-484B-AB6C-A36BD68D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20F9A-D6A4-4FDB-9BD5-F65D0C3E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E4206-FEBF-46A8-90C8-F57AA908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93CD04-001F-4A02-AFA7-4EE445FFA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009A6-931C-49DF-8D4E-7CD31B09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61F64-3C6D-4963-B720-82B3F543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88A0E-FE72-419C-A8EC-6FAF9F45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9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FB7112-1B0E-4727-91C1-894B5E18C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30F960-F0D4-484F-85E6-AA4832D0F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F1D86E-5FE1-4783-AF20-86531EE4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810A5-2727-4C5A-8422-D3EED458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A18A8-10F1-4DE9-B555-16AD72C7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7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33BFF-3336-4BBC-B919-0709C883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DE388-6C60-40EC-82D7-2749E16EA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803B8-3DDF-4C87-98E3-EF799518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4ECD3-9584-4EA5-9AA3-B4C6B3D0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EE294-051F-4EDE-9525-FA32F13E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7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11970-BBF2-4103-9C4B-C189CCE2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02A4B-927B-46E1-BABE-14AB08F8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4CC6CC-0CE4-47C0-BF58-859E15DF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223F32-CE15-4B83-BF58-AAAE3E0F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60A21-79B1-4223-9D17-BD40AEBF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0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671E7-5B0C-4484-B3BF-24CD8080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CDFA8-CC8B-4C4A-B17D-C149885A6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2384E6-0C40-4755-A526-F95BB574C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21F24C-FF90-43AC-8C3E-93C9F7DF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0B05F-5BED-4457-AF10-2EA23B38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39FC2-75DB-42E0-945E-4C96B1B8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4BD0-7A13-430D-8FCC-980EE733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DB7D8-1AB9-4C5E-80E5-B49148DE0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2E524B-E517-4027-A37F-362B1A67B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85A783-8C39-4D60-8557-AC999B57C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130C78-5682-4065-9607-DAC0836A5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C94517-F3A4-4BF0-A536-88D23C13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C5B159-199C-4F82-BCA5-C5E65A9F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7E76CE-9D20-4DF8-8DBC-346F7144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85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89DBA-FCCC-4D05-9F65-F0877D21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B6B5F1-4712-4108-850C-AD0730CA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CDE986-5453-4819-AF55-DA80001D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1C56CF-38DB-4E20-8F6C-B8AE1417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58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1E678-28C9-4FBF-B874-1E506B92C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39DDB9-1E1A-4A7C-9B87-8A40B0A7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DDB556-2075-4ECB-B980-7FCE7B82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6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56B74-9683-42D4-A74F-685A546B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1251A-2698-4263-BE16-17FB842D6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9BED0C-EC60-4784-85A9-0EF8DBFA2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C5D88F-213A-4AB3-AD07-5DF7F917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773799-A1AD-4A8F-A4FF-A6F621B1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078357-0A56-4CD1-8D00-2423FA0B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7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4606E-A99F-4127-AAB7-4793220C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2C77FE-5C20-4CF2-8FFB-BEBCFBF09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B3660-1F76-4261-A9DA-64F2846EA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CABF0B-BF42-4639-B091-BF9F90F7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E63860-8729-4C05-80A9-58078F18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0C03F6-D33A-446F-85AD-3BEFE725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63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84CE66-DCB3-4C66-9F94-36436EF9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BE786-227F-4665-8422-2C5F490A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7E925-EB0F-4AF6-8CA6-9D60E1178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C963-28E2-4C4F-B4E7-B9C278FDA25C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507D60-248A-4C24-AE30-1707F8B47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96869-87E3-4ABE-A17A-1D85354F0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88F97-F1A1-4FD3-899B-7553DB824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4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32.png"/><Relationship Id="rId3" Type="http://schemas.openxmlformats.org/officeDocument/2006/relationships/image" Target="../media/image68.png"/><Relationship Id="rId21" Type="http://schemas.openxmlformats.org/officeDocument/2006/relationships/image" Target="../media/image80.png"/><Relationship Id="rId7" Type="http://schemas.microsoft.com/office/2007/relationships/hdphoto" Target="../media/hdphoto1.wdp"/><Relationship Id="rId12" Type="http://schemas.openxmlformats.org/officeDocument/2006/relationships/image" Target="../media/image74.png"/><Relationship Id="rId17" Type="http://schemas.openxmlformats.org/officeDocument/2006/relationships/image" Target="../media/image22.png"/><Relationship Id="rId25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7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3.png"/><Relationship Id="rId24" Type="http://schemas.openxmlformats.org/officeDocument/2006/relationships/image" Target="../media/image82.png"/><Relationship Id="rId5" Type="http://schemas.openxmlformats.org/officeDocument/2006/relationships/image" Target="../media/image69.png"/><Relationship Id="rId15" Type="http://schemas.openxmlformats.org/officeDocument/2006/relationships/image" Target="../media/image77.png"/><Relationship Id="rId23" Type="http://schemas.openxmlformats.org/officeDocument/2006/relationships/image" Target="../media/image81.png"/><Relationship Id="rId10" Type="http://schemas.openxmlformats.org/officeDocument/2006/relationships/image" Target="../media/image72.png"/><Relationship Id="rId19" Type="http://schemas.openxmlformats.org/officeDocument/2006/relationships/image" Target="../media/image79.png"/><Relationship Id="rId4" Type="http://schemas.openxmlformats.org/officeDocument/2006/relationships/image" Target="../media/image25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4.jpg"/><Relationship Id="rId26" Type="http://schemas.openxmlformats.org/officeDocument/2006/relationships/image" Target="../media/image30.png"/><Relationship Id="rId3" Type="http://schemas.openxmlformats.org/officeDocument/2006/relationships/image" Target="../media/image16.png"/><Relationship Id="rId21" Type="http://schemas.openxmlformats.org/officeDocument/2006/relationships/image" Target="../media/image25.png"/><Relationship Id="rId7" Type="http://schemas.openxmlformats.org/officeDocument/2006/relationships/image" Target="../media/image7.png"/><Relationship Id="rId12" Type="http://schemas.openxmlformats.org/officeDocument/2006/relationships/image" Target="../media/image9.jpg"/><Relationship Id="rId17" Type="http://schemas.openxmlformats.org/officeDocument/2006/relationships/image" Target="../media/image23.png"/><Relationship Id="rId25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microsoft.com/office/2007/relationships/hdphoto" Target="../media/hdphoto1.wdp"/><Relationship Id="rId29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1.png"/><Relationship Id="rId15" Type="http://schemas.openxmlformats.org/officeDocument/2006/relationships/image" Target="../media/image21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4.png"/><Relationship Id="rId31" Type="http://schemas.openxmlformats.org/officeDocument/2006/relationships/image" Target="../media/image35.jpe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143000" y="2099788"/>
            <a:ext cx="9906000" cy="184991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B2B8B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ko-KR" altLang="en-US" sz="3200" b="1" spc="-70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로드셀</a:t>
            </a:r>
            <a:r>
              <a:rPr lang="ko-KR" altLang="en-US" sz="3200" b="1" spc="-7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센서를 활용한 스마트 재고관리 시스템 구축</a:t>
            </a:r>
            <a:endParaRPr lang="en-US" altLang="ko-KR" sz="3200" b="1" spc="-7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3200" b="1" spc="-7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Inventory Watcher )</a:t>
            </a:r>
            <a:endParaRPr lang="ko-KR" altLang="en-US" sz="3200" b="1" spc="-7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59932" y="920194"/>
            <a:ext cx="7589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spc="-7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2000" b="1" spc="-7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산업혁명 선도인력양성훈련</a:t>
            </a:r>
            <a:endParaRPr lang="en-US" altLang="ko-KR" sz="2000" b="1" spc="-7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000" b="1" spc="-7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파이널 프로젝트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EB8E6E-0363-4106-9589-E01515CF623E}"/>
              </a:ext>
            </a:extLst>
          </p:cNvPr>
          <p:cNvSpPr/>
          <p:nvPr/>
        </p:nvSpPr>
        <p:spPr>
          <a:xfrm>
            <a:off x="1143001" y="4421408"/>
            <a:ext cx="9906000" cy="20301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팀명</a:t>
            </a: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TOP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강현수 윤동현 조현민 </a:t>
            </a:r>
            <a:r>
              <a:rPr lang="ko-KR" altLang="en-US" sz="2000" b="1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최희은</a:t>
            </a: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장민재</a:t>
            </a:r>
            <a:endParaRPr lang="en-US" altLang="ko-KR" sz="20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훈련과정명 </a:t>
            </a:r>
            <a:r>
              <a:rPr lang="en-US" altLang="ko-KR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빅데이터를 활용한 </a:t>
            </a:r>
            <a:r>
              <a:rPr lang="en-US" altLang="ko-KR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IoT </a:t>
            </a: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개발</a:t>
            </a:r>
            <a:r>
              <a:rPr lang="en-US" altLang="ko-KR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(Feat. </a:t>
            </a: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스마트시티 프로젝트</a:t>
            </a:r>
            <a:r>
              <a:rPr lang="en-US" altLang="ko-KR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운영기관명 </a:t>
            </a:r>
            <a:r>
              <a:rPr lang="en-US" altLang="ko-KR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멀티캠퍼스</a:t>
            </a:r>
            <a:endParaRPr lang="en-US" altLang="ko-KR" sz="20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BBC64F-36C0-4420-AE53-5342C08BAC0A}"/>
              </a:ext>
            </a:extLst>
          </p:cNvPr>
          <p:cNvCxnSpPr/>
          <p:nvPr/>
        </p:nvCxnSpPr>
        <p:spPr>
          <a:xfrm>
            <a:off x="6804212" y="51905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27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148309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Calibri" pitchFamily="34" charset="0"/>
              </a:rPr>
              <a:t>팀 소개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883575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rPr>
              <a:t>2</a:t>
            </a:r>
            <a:endParaRPr kumimoji="0" lang="ko-KR" altLang="en-US" sz="9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42F72D8-39FD-4A83-B634-C5A72CC2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52" name="그림 51" descr="물, 보트, 남자, 스키타기이(가) 표시된 사진&#10;&#10;자동 생성된 설명">
            <a:extLst>
              <a:ext uri="{FF2B5EF4-FFF2-40B4-BE49-F238E27FC236}">
                <a16:creationId xmlns:a16="http://schemas.microsoft.com/office/drawing/2014/main" id="{D36ADE84-EBF6-495E-AA0B-CB87E4292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4" b="13210"/>
          <a:stretch/>
        </p:blipFill>
        <p:spPr>
          <a:xfrm>
            <a:off x="1489642" y="1566864"/>
            <a:ext cx="4423478" cy="277828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32B791-E8DE-4ED2-B878-5CD2C42090AB}"/>
              </a:ext>
            </a:extLst>
          </p:cNvPr>
          <p:cNvSpPr/>
          <p:nvPr/>
        </p:nvSpPr>
        <p:spPr>
          <a:xfrm>
            <a:off x="6024881" y="1566864"/>
            <a:ext cx="4836160" cy="27782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70C0"/>
                </a:solidFill>
              </a:rPr>
              <a:t>T</a:t>
            </a:r>
            <a:r>
              <a:rPr lang="en-US" altLang="ko-KR" sz="2800" b="1" dirty="0">
                <a:solidFill>
                  <a:schemeClr val="tx1"/>
                </a:solidFill>
              </a:rPr>
              <a:t>eam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rgbClr val="0070C0"/>
                </a:solidFill>
              </a:rPr>
              <a:t>O</a:t>
            </a:r>
            <a:r>
              <a:rPr lang="en-US" altLang="ko-KR" sz="2800" b="1" dirty="0">
                <a:solidFill>
                  <a:schemeClr val="tx1"/>
                </a:solidFill>
              </a:rPr>
              <a:t>verflowed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with </a:t>
            </a:r>
            <a:r>
              <a:rPr lang="en-US" altLang="ko-KR" sz="2800" b="1" dirty="0">
                <a:solidFill>
                  <a:srgbClr val="0070C0"/>
                </a:solidFill>
              </a:rPr>
              <a:t>P</a:t>
            </a:r>
            <a:r>
              <a:rPr lang="en-US" altLang="ko-KR" sz="2800" b="1" dirty="0">
                <a:solidFill>
                  <a:schemeClr val="tx1"/>
                </a:solidFill>
              </a:rPr>
              <a:t>assion</a:t>
            </a:r>
          </a:p>
          <a:p>
            <a:pPr algn="ctr"/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열정이 넘쳐 흐르는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팀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D9FEF3-88F3-43DD-9CE4-71D19CD953CA}"/>
              </a:ext>
            </a:extLst>
          </p:cNvPr>
          <p:cNvSpPr txBox="1"/>
          <p:nvPr/>
        </p:nvSpPr>
        <p:spPr>
          <a:xfrm>
            <a:off x="2722564" y="715963"/>
            <a:ext cx="1234633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팀 로고</a:t>
            </a:r>
          </a:p>
        </p:txBody>
      </p:sp>
      <p:pic>
        <p:nvPicPr>
          <p:cNvPr id="5" name="그림 4" descr="공기, 남자이(가) 표시된 사진&#10;&#10;자동 생성된 설명">
            <a:extLst>
              <a:ext uri="{FF2B5EF4-FFF2-40B4-BE49-F238E27FC236}">
                <a16:creationId xmlns:a16="http://schemas.microsoft.com/office/drawing/2014/main" id="{6579EAC1-BECE-4521-8EF9-0A3D9A71D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61" y="4517260"/>
            <a:ext cx="2936239" cy="2007984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CB13057D-74BC-45CD-8997-A0ADB7905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28" y="4646230"/>
            <a:ext cx="1959094" cy="1750044"/>
          </a:xfrm>
          <a:prstGeom prst="rect">
            <a:avLst/>
          </a:prstGeom>
        </p:spPr>
      </p:pic>
      <p:pic>
        <p:nvPicPr>
          <p:cNvPr id="9" name="그림 8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39F449F6-A212-40FA-978B-10EB2D5D2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29" y="4663235"/>
            <a:ext cx="3656982" cy="18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45961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Calibri" pitchFamily="34" charset="0"/>
              </a:rPr>
              <a:t>프로젝트 팀 구성 및 역할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883575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rPr>
              <a:t>2</a:t>
            </a:r>
            <a:endParaRPr kumimoji="0" lang="ko-KR" altLang="en-US" sz="9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084235-95E5-4B67-9400-84377EDA7DFC}"/>
              </a:ext>
            </a:extLst>
          </p:cNvPr>
          <p:cNvSpPr/>
          <p:nvPr/>
        </p:nvSpPr>
        <p:spPr>
          <a:xfrm>
            <a:off x="9860040" y="4022990"/>
            <a:ext cx="1935395" cy="27323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장민재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팀원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*</a:t>
            </a:r>
            <a:r>
              <a:rPr lang="ko-KR" altLang="en-US" b="1" dirty="0">
                <a:solidFill>
                  <a:schemeClr val="tx1"/>
                </a:solidFill>
              </a:rPr>
              <a:t>담당 업무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발주 </a:t>
            </a:r>
            <a:r>
              <a:rPr lang="ko-KR" altLang="en-US" sz="1200" b="1" dirty="0" err="1">
                <a:solidFill>
                  <a:schemeClr val="tx1"/>
                </a:solidFill>
              </a:rPr>
              <a:t>웹기능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200" b="1" dirty="0">
                <a:solidFill>
                  <a:schemeClr val="tx1"/>
                </a:solidFill>
              </a:rPr>
              <a:t> 환경 담당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</a:rPr>
              <a:t>하이브</a:t>
            </a:r>
            <a:r>
              <a:rPr lang="ko-KR" altLang="en-US" sz="1200" b="1" dirty="0">
                <a:solidFill>
                  <a:schemeClr val="tx1"/>
                </a:solidFill>
              </a:rPr>
              <a:t> 쿼리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사람, 실내, 가장, 빨간색이(가) 표시된 사진&#10;&#10;자동 생성된 설명">
            <a:extLst>
              <a:ext uri="{FF2B5EF4-FFF2-40B4-BE49-F238E27FC236}">
                <a16:creationId xmlns:a16="http://schemas.microsoft.com/office/drawing/2014/main" id="{F478C07F-5B1F-47A6-964F-D6068489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74" y="1691844"/>
            <a:ext cx="1576576" cy="2180207"/>
          </a:xfrm>
          <a:prstGeom prst="ellipse">
            <a:avLst/>
          </a:prstGeom>
          <a:ln w="9525" cap="rnd">
            <a:solidFill>
              <a:srgbClr val="333333"/>
            </a:solidFill>
          </a:ln>
          <a:effectLst/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42F72D8-39FD-4A83-B634-C5A72CC29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FFE241-6410-4FB8-8976-A7F4869F6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4424" y="1705397"/>
            <a:ext cx="1599332" cy="2136961"/>
          </a:xfrm>
          <a:prstGeom prst="ellipse">
            <a:avLst/>
          </a:prstGeom>
          <a:ln w="952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46FCE7A-26B1-4188-BE37-8CE4FE750E41}"/>
              </a:ext>
            </a:extLst>
          </p:cNvPr>
          <p:cNvSpPr/>
          <p:nvPr/>
        </p:nvSpPr>
        <p:spPr>
          <a:xfrm>
            <a:off x="2871960" y="4017786"/>
            <a:ext cx="2064583" cy="270527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</a:rPr>
              <a:t>최희은</a:t>
            </a:r>
            <a:endParaRPr lang="ko-KR" altLang="en-US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팀원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*</a:t>
            </a:r>
            <a:r>
              <a:rPr lang="ko-KR" altLang="en-US" b="1" dirty="0">
                <a:solidFill>
                  <a:schemeClr val="tx1"/>
                </a:solidFill>
              </a:rPr>
              <a:t>담당 업무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웹서비스 회원 가입 기능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웹서비스 관리자 기능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웹서비스 </a:t>
            </a:r>
            <a:r>
              <a:rPr lang="en-US" altLang="ko-KR" sz="1200" b="1" dirty="0">
                <a:solidFill>
                  <a:schemeClr val="tx1"/>
                </a:solidFill>
              </a:rPr>
              <a:t>CRUD </a:t>
            </a:r>
            <a:r>
              <a:rPr lang="ko-KR" altLang="en-US" sz="1200" b="1" dirty="0">
                <a:solidFill>
                  <a:schemeClr val="tx1"/>
                </a:solidFill>
              </a:rPr>
              <a:t>기능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웹 메시지 전송 기능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로그데이터 수집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44" name="그림 43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FFB8E5ED-41C5-424F-974A-036CD2AF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" t="3625" r="8995" b="3255"/>
          <a:stretch/>
        </p:blipFill>
        <p:spPr>
          <a:xfrm>
            <a:off x="5462831" y="1685391"/>
            <a:ext cx="1599330" cy="224460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26A3C3-99D9-4F81-90E5-05383053DED8}"/>
              </a:ext>
            </a:extLst>
          </p:cNvPr>
          <p:cNvSpPr/>
          <p:nvPr/>
        </p:nvSpPr>
        <p:spPr>
          <a:xfrm>
            <a:off x="5224729" y="4013345"/>
            <a:ext cx="2064583" cy="27323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윤동현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부팀장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*</a:t>
            </a:r>
            <a:r>
              <a:rPr lang="ko-KR" altLang="en-US" b="1" dirty="0">
                <a:solidFill>
                  <a:schemeClr val="tx1"/>
                </a:solidFill>
              </a:rPr>
              <a:t>담당 업무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프로젝트 기획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디자인 담당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회의록</a:t>
            </a:r>
            <a:r>
              <a:rPr lang="en-US" altLang="ko-KR" sz="1200" b="1" dirty="0">
                <a:solidFill>
                  <a:schemeClr val="tx1"/>
                </a:solidFill>
              </a:rPr>
              <a:t> , WBS </a:t>
            </a:r>
            <a:r>
              <a:rPr lang="ko-KR" altLang="en-US" sz="1200" b="1" dirty="0">
                <a:solidFill>
                  <a:schemeClr val="tx1"/>
                </a:solidFill>
              </a:rPr>
              <a:t>작성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>
                <a:solidFill>
                  <a:schemeClr val="tx1"/>
                </a:solidFill>
              </a:rPr>
              <a:t>발표자료 및 패널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rgbClr val="0070C0"/>
                </a:solidFill>
              </a:rPr>
              <a:t>웹 및 앱 화면 설계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>
                <a:solidFill>
                  <a:srgbClr val="0070C0"/>
                </a:solidFill>
              </a:rPr>
              <a:t>POS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 err="1">
                <a:solidFill>
                  <a:srgbClr val="0070C0"/>
                </a:solidFill>
              </a:rPr>
              <a:t>안드로이드앱</a:t>
            </a:r>
            <a:r>
              <a:rPr lang="ko-KR" altLang="en-US" sz="1200" b="1" dirty="0">
                <a:solidFill>
                  <a:srgbClr val="0070C0"/>
                </a:solidFill>
              </a:rPr>
              <a:t> 개발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ko-KR" altLang="en-US" sz="1200" b="1" dirty="0">
                <a:solidFill>
                  <a:srgbClr val="0070C0"/>
                </a:solidFill>
              </a:rPr>
              <a:t>로컬 </a:t>
            </a:r>
            <a:r>
              <a:rPr lang="ko-KR" altLang="en-US" sz="1200" b="1" dirty="0" err="1">
                <a:solidFill>
                  <a:srgbClr val="0070C0"/>
                </a:solidFill>
              </a:rPr>
              <a:t>안드로이드앱</a:t>
            </a:r>
            <a:r>
              <a:rPr lang="ko-KR" altLang="en-US" sz="1200" b="1" dirty="0">
                <a:solidFill>
                  <a:srgbClr val="0070C0"/>
                </a:solidFill>
              </a:rPr>
              <a:t> 개발</a:t>
            </a:r>
            <a:r>
              <a:rPr lang="en-US" altLang="ko-KR" sz="1200" b="1" dirty="0">
                <a:solidFill>
                  <a:srgbClr val="0070C0"/>
                </a:solidFill>
              </a:rPr>
              <a:t>AWS</a:t>
            </a:r>
            <a:r>
              <a:rPr lang="ko-KR" altLang="en-US" sz="1200" b="1" dirty="0">
                <a:solidFill>
                  <a:srgbClr val="0070C0"/>
                </a:solidFill>
              </a:rPr>
              <a:t> 서버 환경 구축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IoT</a:t>
            </a:r>
            <a:r>
              <a:rPr lang="ko-KR" altLang="en-US" sz="1200" b="1" dirty="0">
                <a:solidFill>
                  <a:schemeClr val="tx1"/>
                </a:solidFill>
              </a:rPr>
              <a:t>센서 하드웨어 제작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29" name="그림 28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6D6698B3-D6CE-44D9-9F35-9E26E62BB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36" y="1724377"/>
            <a:ext cx="1694231" cy="2186635"/>
          </a:xfrm>
          <a:prstGeom prst="ellipse">
            <a:avLst/>
          </a:prstGeom>
          <a:ln w="952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43E52A-5658-436A-80BE-6415AFD275AB}"/>
              </a:ext>
            </a:extLst>
          </p:cNvPr>
          <p:cNvSpPr/>
          <p:nvPr/>
        </p:nvSpPr>
        <p:spPr>
          <a:xfrm>
            <a:off x="7542386" y="4022991"/>
            <a:ext cx="2064582" cy="27227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강현수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팀원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*</a:t>
            </a:r>
            <a:r>
              <a:rPr lang="ko-KR" altLang="en-US" b="1" dirty="0">
                <a:solidFill>
                  <a:schemeClr val="tx1"/>
                </a:solidFill>
              </a:rPr>
              <a:t>담당 업무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센서 하드웨어 제작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Logistics</a:t>
            </a:r>
            <a:r>
              <a:rPr lang="ko-KR" altLang="en-US" sz="1200" b="1" dirty="0">
                <a:solidFill>
                  <a:schemeClr val="tx1"/>
                </a:solidFill>
              </a:rPr>
              <a:t> 앱 제작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재료 등록 기능 구현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FCM </a:t>
            </a:r>
            <a:r>
              <a:rPr lang="ko-KR" altLang="en-US" sz="1200" b="1" dirty="0">
                <a:solidFill>
                  <a:schemeClr val="tx1"/>
                </a:solidFill>
              </a:rPr>
              <a:t>서비스 구현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시나리오 동영상 제작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CAN</a:t>
            </a:r>
            <a:r>
              <a:rPr lang="ko-KR" altLang="en-US" sz="1200" b="1" dirty="0">
                <a:solidFill>
                  <a:schemeClr val="tx1"/>
                </a:solidFill>
              </a:rPr>
              <a:t> 통신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396564" y="4017786"/>
            <a:ext cx="2283362" cy="270527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조현민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팀장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 *</a:t>
            </a:r>
            <a:r>
              <a:rPr lang="ko-KR" altLang="en-US" b="1" dirty="0">
                <a:solidFill>
                  <a:schemeClr val="tx1"/>
                </a:solidFill>
              </a:rPr>
              <a:t>담당 업무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>
                <a:solidFill>
                  <a:schemeClr val="tx1"/>
                </a:solidFill>
              </a:rPr>
              <a:t>프로젝트 통합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>
                <a:solidFill>
                  <a:schemeClr val="tx1"/>
                </a:solidFill>
              </a:rPr>
              <a:t>프로젝트 일정 관리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ERD </a:t>
            </a:r>
            <a:r>
              <a:rPr lang="ko-KR" altLang="en-US" sz="1200" b="1" dirty="0">
                <a:solidFill>
                  <a:schemeClr val="tx1"/>
                </a:solidFill>
              </a:rPr>
              <a:t>작성</a:t>
            </a:r>
            <a:r>
              <a:rPr lang="en-US" altLang="ko-KR" sz="1200" b="1" dirty="0">
                <a:solidFill>
                  <a:schemeClr val="tx1"/>
                </a:solidFill>
              </a:rPr>
              <a:t>, Oracle DB </a:t>
            </a:r>
            <a:r>
              <a:rPr lang="ko-KR" altLang="en-US" sz="1200" b="1" dirty="0">
                <a:solidFill>
                  <a:schemeClr val="tx1"/>
                </a:solidFill>
              </a:rPr>
              <a:t>구축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AWS DB </a:t>
            </a:r>
            <a:r>
              <a:rPr lang="ko-KR" altLang="en-US" sz="1200" b="1" dirty="0">
                <a:solidFill>
                  <a:srgbClr val="0070C0"/>
                </a:solidFill>
              </a:rPr>
              <a:t>및 웹서버 구축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>
                <a:solidFill>
                  <a:srgbClr val="0070C0"/>
                </a:solidFill>
              </a:rPr>
              <a:t>데이터 분석 및 시각화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spc="-150" dirty="0">
                <a:solidFill>
                  <a:srgbClr val="0070C0"/>
                </a:solidFill>
              </a:rPr>
              <a:t>Spring Framework </a:t>
            </a:r>
            <a:r>
              <a:rPr lang="ko-KR" altLang="en-US" sz="1200" b="1" spc="-150" dirty="0">
                <a:solidFill>
                  <a:srgbClr val="0070C0"/>
                </a:solidFill>
              </a:rPr>
              <a:t>구조 설계 및 구축</a:t>
            </a:r>
            <a:endParaRPr lang="en-US" altLang="ko-KR" sz="1200" b="1" spc="-150" dirty="0">
              <a:solidFill>
                <a:srgbClr val="0070C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SQL </a:t>
            </a:r>
            <a:r>
              <a:rPr lang="ko-KR" altLang="en-US" sz="1200" b="1" dirty="0">
                <a:solidFill>
                  <a:schemeClr val="tx1"/>
                </a:solidFill>
              </a:rPr>
              <a:t>쿼리 스크립트 작성</a:t>
            </a:r>
            <a:endParaRPr lang="en-US" altLang="ko-KR" sz="1200" b="1" spc="-150" dirty="0">
              <a:solidFill>
                <a:srgbClr val="0070C0"/>
              </a:solidFill>
            </a:endParaRPr>
          </a:p>
          <a:p>
            <a:r>
              <a:rPr lang="en-US" altLang="ko-KR" sz="1200" b="1" spc="-150" dirty="0">
                <a:solidFill>
                  <a:schemeClr val="tx1"/>
                </a:solidFill>
              </a:rPr>
              <a:t>Git </a:t>
            </a:r>
            <a:r>
              <a:rPr lang="ko-KR" altLang="en-US" sz="1200" b="1" spc="-150" dirty="0">
                <a:solidFill>
                  <a:schemeClr val="tx1"/>
                </a:solidFill>
              </a:rPr>
              <a:t>을 통한 프로젝트 형상관리</a:t>
            </a:r>
            <a:endParaRPr lang="en-US" altLang="ko-KR" sz="1200" b="1" spc="-150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프로젝트 서비스 로직 구현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6" name="그림 5" descr="사람, 의류, 전면, 서있는이(가) 표시된 사진&#10;&#10;자동 생성된 설명">
            <a:extLst>
              <a:ext uri="{FF2B5EF4-FFF2-40B4-BE49-F238E27FC236}">
                <a16:creationId xmlns:a16="http://schemas.microsoft.com/office/drawing/2014/main" id="{7E6361B6-12DE-4263-AE40-E3EAA61FF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2" y="1705397"/>
            <a:ext cx="1832319" cy="2224596"/>
          </a:xfrm>
          <a:prstGeom prst="ellipse">
            <a:avLst/>
          </a:prstGeom>
          <a:ln w="952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3A250-E558-4A02-9474-3C51076F7431}"/>
              </a:ext>
            </a:extLst>
          </p:cNvPr>
          <p:cNvSpPr txBox="1"/>
          <p:nvPr/>
        </p:nvSpPr>
        <p:spPr>
          <a:xfrm>
            <a:off x="2722564" y="715963"/>
            <a:ext cx="1555234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91076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486222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Calibri" pitchFamily="34" charset="0"/>
              </a:rPr>
              <a:t>프로젝트 수행절차 및 방법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884238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rPr>
              <a:t>3</a:t>
            </a:r>
            <a:endParaRPr kumimoji="0" lang="ko-KR" altLang="en-US" sz="9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19389" y="724207"/>
            <a:ext cx="1643399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수행 개요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2972B713-86C0-4E4A-BA82-E31AED5E3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59119"/>
              </p:ext>
            </p:extLst>
          </p:nvPr>
        </p:nvGraphicFramePr>
        <p:xfrm>
          <a:off x="1530350" y="1673226"/>
          <a:ext cx="10294097" cy="4707252"/>
        </p:xfrm>
        <a:graphic>
          <a:graphicData uri="http://schemas.openxmlformats.org/drawingml/2006/table">
            <a:tbl>
              <a:tblPr firstRow="1" bandRow="1"/>
              <a:tblGrid>
                <a:gridCol w="2093648">
                  <a:extLst>
                    <a:ext uri="{9D8B030D-6E8A-4147-A177-3AD203B41FA5}">
                      <a16:colId xmlns:a16="http://schemas.microsoft.com/office/drawing/2014/main" val="621231927"/>
                    </a:ext>
                  </a:extLst>
                </a:gridCol>
                <a:gridCol w="2436143">
                  <a:extLst>
                    <a:ext uri="{9D8B030D-6E8A-4147-A177-3AD203B41FA5}">
                      <a16:colId xmlns:a16="http://schemas.microsoft.com/office/drawing/2014/main" val="2688888847"/>
                    </a:ext>
                  </a:extLst>
                </a:gridCol>
                <a:gridCol w="4505187">
                  <a:extLst>
                    <a:ext uri="{9D8B030D-6E8A-4147-A177-3AD203B41FA5}">
                      <a16:colId xmlns:a16="http://schemas.microsoft.com/office/drawing/2014/main" val="2858865326"/>
                    </a:ext>
                  </a:extLst>
                </a:gridCol>
                <a:gridCol w="1259119">
                  <a:extLst>
                    <a:ext uri="{9D8B030D-6E8A-4147-A177-3AD203B41FA5}">
                      <a16:colId xmlns:a16="http://schemas.microsoft.com/office/drawing/2014/main" val="2095629536"/>
                    </a:ext>
                  </a:extLst>
                </a:gridCol>
              </a:tblGrid>
              <a:tr h="430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386164"/>
                  </a:ext>
                </a:extLst>
              </a:tr>
              <a:tr h="81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프로젝트 기획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2020-03-23~03-27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아이디어 회의 및 기획단계</a:t>
                      </a:r>
                      <a:endParaRPr lang="en-US" altLang="ko-KR" b="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자료수집 및 사전조사</a:t>
                      </a:r>
                      <a:endParaRPr lang="en-US" altLang="ko-KR" b="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1374074"/>
                  </a:ext>
                </a:extLst>
              </a:tr>
              <a:tr h="81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제안요청서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2020-03-27~04-04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제안 요청서 작성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(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멘토링 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프로젝트 아키텍처 및 로직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주제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5679008"/>
                  </a:ext>
                </a:extLst>
              </a:tr>
              <a:tr h="81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제안서 작성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2020-04-05~04-11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제안서 작성 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멘토링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ERD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및 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Spring Framework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설계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화면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8586957"/>
                  </a:ext>
                </a:extLst>
              </a:tr>
              <a:tr h="100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2020-03-27~04-27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앱 개발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개발 환경 구성</a:t>
                      </a:r>
                      <a:b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웹 서비스 기능 구현 및 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DB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연동</a:t>
                      </a:r>
                      <a:b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IoT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하드웨어 프로토타입 제작</a:t>
                      </a:r>
                      <a:endParaRPr lang="en-US" altLang="ko-KR" b="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5549094"/>
                  </a:ext>
                </a:extLst>
              </a:tr>
              <a:tr h="81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수정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2020-04-27~04-30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코드 통합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동작 테스트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b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결과보고서 및 동영상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680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9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716C528-9A35-42F4-B059-EA01D355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E37DC0-088D-4C1F-A3ED-1C977346A8C0}"/>
              </a:ext>
            </a:extLst>
          </p:cNvPr>
          <p:cNvGrpSpPr/>
          <p:nvPr/>
        </p:nvGrpSpPr>
        <p:grpSpPr>
          <a:xfrm>
            <a:off x="1800804" y="2576701"/>
            <a:ext cx="8590393" cy="1704598"/>
            <a:chOff x="1530350" y="1"/>
            <a:chExt cx="8590393" cy="170459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4A3936-3146-4350-92AD-683EA5E387E9}"/>
                </a:ext>
              </a:extLst>
            </p:cNvPr>
            <p:cNvSpPr/>
            <p:nvPr/>
          </p:nvSpPr>
          <p:spPr>
            <a:xfrm>
              <a:off x="1530350" y="1"/>
              <a:ext cx="1112838" cy="14319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79456A7-036A-4E61-9485-6346A9B1E4B9}"/>
                </a:ext>
              </a:extLst>
            </p:cNvPr>
            <p:cNvGrpSpPr/>
            <p:nvPr/>
          </p:nvGrpSpPr>
          <p:grpSpPr>
            <a:xfrm>
              <a:off x="1755775" y="134939"/>
              <a:ext cx="8364968" cy="1569660"/>
              <a:chOff x="1755775" y="134939"/>
              <a:chExt cx="8364968" cy="156966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B74135-0809-42D8-8798-9F6CB33C9F04}"/>
                  </a:ext>
                </a:extLst>
              </p:cNvPr>
              <p:cNvSpPr txBox="1"/>
              <p:nvPr/>
            </p:nvSpPr>
            <p:spPr>
              <a:xfrm>
                <a:off x="2722564" y="260351"/>
                <a:ext cx="7398179" cy="120032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>
                  <a:defRPr sz="2400" b="1" spc="-1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zuka Gothic Pro B" pitchFamily="34" charset="-128"/>
                    <a:ea typeface="Yoon 윤고딕 530_TT" pitchFamily="18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7200" b="0" dirty="0">
                    <a:solidFill>
                      <a:prstClr val="black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itchFamily="34" charset="0"/>
                  </a:rPr>
                  <a:t>프로젝트 수행절차</a:t>
                </a:r>
              </a:p>
            </p:txBody>
          </p:sp>
          <p:sp>
            <p:nvSpPr>
              <p:cNvPr id="18" name="TextBox 22">
                <a:extLst>
                  <a:ext uri="{FF2B5EF4-FFF2-40B4-BE49-F238E27FC236}">
                    <a16:creationId xmlns:a16="http://schemas.microsoft.com/office/drawing/2014/main" id="{BB3B11F2-2C93-4E05-8F0E-53357311CE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55775" y="134939"/>
                <a:ext cx="958917" cy="1569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en-US" altLang="ko-KR" sz="9600" dirty="0">
                    <a:solidFill>
                      <a:prstClr val="white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Calibri" panose="020F0502020204030204" pitchFamily="34" charset="0"/>
                  </a:rPr>
                  <a:t>3</a:t>
                </a:r>
                <a:endParaRPr kumimoji="0" lang="ko-KR" altLang="en-US" sz="9600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490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46474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b="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수행절차 및 방법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94448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3</a:t>
            </a:r>
            <a:endParaRPr kumimoji="0" lang="ko-KR" altLang="en-US" sz="94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19389" y="724207"/>
            <a:ext cx="1563248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수행 개요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2972B713-86C0-4E4A-BA82-E31AED5E36A2}"/>
              </a:ext>
            </a:extLst>
          </p:cNvPr>
          <p:cNvGraphicFramePr>
            <a:graphicFrameLocks noGrp="1"/>
          </p:cNvGraphicFramePr>
          <p:nvPr/>
        </p:nvGraphicFramePr>
        <p:xfrm>
          <a:off x="1530350" y="1673822"/>
          <a:ext cx="10294097" cy="4707252"/>
        </p:xfrm>
        <a:graphic>
          <a:graphicData uri="http://schemas.openxmlformats.org/drawingml/2006/table">
            <a:tbl>
              <a:tblPr firstRow="1" bandRow="1"/>
              <a:tblGrid>
                <a:gridCol w="2093648">
                  <a:extLst>
                    <a:ext uri="{9D8B030D-6E8A-4147-A177-3AD203B41FA5}">
                      <a16:colId xmlns:a16="http://schemas.microsoft.com/office/drawing/2014/main" val="621231927"/>
                    </a:ext>
                  </a:extLst>
                </a:gridCol>
                <a:gridCol w="2436143">
                  <a:extLst>
                    <a:ext uri="{9D8B030D-6E8A-4147-A177-3AD203B41FA5}">
                      <a16:colId xmlns:a16="http://schemas.microsoft.com/office/drawing/2014/main" val="2688888847"/>
                    </a:ext>
                  </a:extLst>
                </a:gridCol>
                <a:gridCol w="4505187">
                  <a:extLst>
                    <a:ext uri="{9D8B030D-6E8A-4147-A177-3AD203B41FA5}">
                      <a16:colId xmlns:a16="http://schemas.microsoft.com/office/drawing/2014/main" val="2858865326"/>
                    </a:ext>
                  </a:extLst>
                </a:gridCol>
                <a:gridCol w="1259119">
                  <a:extLst>
                    <a:ext uri="{9D8B030D-6E8A-4147-A177-3AD203B41FA5}">
                      <a16:colId xmlns:a16="http://schemas.microsoft.com/office/drawing/2014/main" val="2095629536"/>
                    </a:ext>
                  </a:extLst>
                </a:gridCol>
              </a:tblGrid>
              <a:tr h="430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386164"/>
                  </a:ext>
                </a:extLst>
              </a:tr>
              <a:tr h="81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프로젝트 기획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2020-03-23~03-27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아이디어 회의 및 기획단계</a:t>
                      </a:r>
                      <a:endParaRPr lang="en-US" altLang="ko-KR" b="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자료수집 및 사전조사</a:t>
                      </a:r>
                      <a:endParaRPr lang="en-US" altLang="ko-KR" b="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1374074"/>
                  </a:ext>
                </a:extLst>
              </a:tr>
              <a:tr h="81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제안요청서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2020-03-27~04-04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제안 요청서 작성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(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멘토링 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프로젝트 아키텍처 및 로직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주제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5679008"/>
                  </a:ext>
                </a:extLst>
              </a:tr>
              <a:tr h="81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제안서 작성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2020-04-05~04-11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제안서 작성 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멘토링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ERD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및 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Spring Framework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설계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화면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8586957"/>
                  </a:ext>
                </a:extLst>
              </a:tr>
              <a:tr h="100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2020-03-27~04-27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앱 개발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개발 환경 구성</a:t>
                      </a:r>
                      <a:b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웹 서비스 기능 구현 및 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DB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연동</a:t>
                      </a:r>
                      <a:b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IoT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하드웨어 프로토타입 제작</a:t>
                      </a:r>
                      <a:endParaRPr lang="en-US" altLang="ko-KR" b="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5549094"/>
                  </a:ext>
                </a:extLst>
              </a:tr>
              <a:tr h="81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수정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2020-04-27~04-30</a:t>
                      </a:r>
                      <a:endParaRPr lang="ko-KR" altLang="en-US" sz="16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코드 통합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동작 테스트</a:t>
                      </a:r>
                      <a: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br>
                        <a:rPr lang="en-US" altLang="ko-KR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ko-KR" altLang="en-US" b="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결과보고서 및 동영상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680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19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46474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b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수행절차 및 방법</a:t>
            </a:r>
            <a:endParaRPr lang="ko-KR" altLang="en-US" sz="3200" b="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94448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3</a:t>
            </a:r>
            <a:endParaRPr kumimoji="0" lang="ko-KR" altLang="en-US" sz="94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19389" y="724207"/>
            <a:ext cx="4238002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아이디어 </a:t>
            </a:r>
            <a:r>
              <a:rPr lang="ko-KR" altLang="en-US" sz="2800" spc="-30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회의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–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주제 선정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FEA92B9-78CB-413F-A8C1-017193BF9AB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"/>
          <a:stretch/>
        </p:blipFill>
        <p:spPr>
          <a:xfrm>
            <a:off x="166593" y="1881945"/>
            <a:ext cx="2916000" cy="45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D30773C-7DB1-4578-9FEB-2D3E16EAEFB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49" y="1881945"/>
            <a:ext cx="2916000" cy="45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61DBF9A2-27C1-4BA7-A501-3955653DCF1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212" y="1881945"/>
            <a:ext cx="2916000" cy="45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EB21BE64-BFBC-4763-806F-4CFE9CDBC80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1881945"/>
            <a:ext cx="2916000" cy="45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524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46474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b="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수행절차 및 방법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94448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3</a:t>
            </a:r>
            <a:endParaRPr kumimoji="0" lang="ko-KR" altLang="en-US" sz="94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19389" y="724207"/>
            <a:ext cx="3929890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아이디어 회의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–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로직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19883D1-1313-4FD2-8E3B-B85BEC819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47" y="1682421"/>
            <a:ext cx="4118287" cy="49060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8DFCF05-85EB-43E1-B570-D829DA2F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6" y="1682421"/>
            <a:ext cx="6296766" cy="49060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4184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46474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b="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수행절차 및 방법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94448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3</a:t>
            </a:r>
            <a:endParaRPr kumimoji="0" lang="ko-KR" altLang="en-US" sz="94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19389" y="724207"/>
            <a:ext cx="3929890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아이디어 회의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–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로직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9CD5E19-CD80-4F15-BACE-2010CD96A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 b="5362"/>
          <a:stretch/>
        </p:blipFill>
        <p:spPr>
          <a:xfrm>
            <a:off x="1530350" y="1673822"/>
            <a:ext cx="8568079" cy="47574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4222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46474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b="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수행절차 및 방법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94448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3</a:t>
            </a:r>
            <a:endParaRPr kumimoji="0" lang="ko-KR" altLang="en-US" sz="94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22564" y="717809"/>
            <a:ext cx="4297637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제안요청서 및 제안서 단계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833B4F9-ABA7-4162-9BAC-FE73194C2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71" y="2072695"/>
            <a:ext cx="5662407" cy="31851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9C5FED0-E098-4B63-B0EC-48C13A3F3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2" y="2072694"/>
            <a:ext cx="5662409" cy="31851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521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46474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b="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수행절차 및 방법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94448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3</a:t>
            </a:r>
            <a:endParaRPr kumimoji="0" lang="ko-KR" altLang="en-US" sz="94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19389" y="724207"/>
            <a:ext cx="1034257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WBS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3BC2A4-F655-4655-B2DD-B05732D4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1" y="1529716"/>
            <a:ext cx="11994777" cy="5155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936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90617" y="444970"/>
            <a:ext cx="8634164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 차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000798" y="1798841"/>
            <a:ext cx="8490148" cy="438194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36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배경</a:t>
            </a:r>
            <a:endParaRPr lang="en-US" altLang="ko-KR" sz="36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36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팀 구성 및 역할</a:t>
            </a:r>
            <a:endParaRPr lang="en-US" altLang="ko-KR" sz="36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36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수행절차 및 방법</a:t>
            </a:r>
            <a:endParaRPr lang="en-US" altLang="ko-KR" sz="36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36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수행 결과</a:t>
            </a:r>
            <a:endParaRPr lang="en-US" altLang="ko-KR" sz="36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36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</a:t>
            </a:r>
            <a:endParaRPr lang="en-US" altLang="ko-KR" sz="36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B858D6-BC7A-4451-8F2C-E17F2E9F5F6F}" type="slidenum">
              <a:rPr lang="ko-KR" altLang="en-US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>
                <a:defRPr/>
              </a:pPr>
              <a:t>2</a:t>
            </a:fld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16C528-9A35-42F4-B059-EA01D355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46474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b="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수행절차 및 방법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94448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3</a:t>
            </a:r>
            <a:endParaRPr kumimoji="0" lang="ko-KR" altLang="en-US" sz="94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19389" y="724207"/>
            <a:ext cx="1526380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ERD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0A3C6B-F2D8-4AC5-B66C-574FA83A3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9" y="1431926"/>
            <a:ext cx="7137909" cy="54068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173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8908B1-BBCA-4458-82C4-AC26785C44E8}"/>
              </a:ext>
            </a:extLst>
          </p:cNvPr>
          <p:cNvGrpSpPr/>
          <p:nvPr/>
        </p:nvGrpSpPr>
        <p:grpSpPr>
          <a:xfrm>
            <a:off x="2144440" y="2592388"/>
            <a:ext cx="9088928" cy="1929925"/>
            <a:chOff x="1530350" y="1"/>
            <a:chExt cx="9088928" cy="1929925"/>
          </a:xfrm>
        </p:grpSpPr>
        <p:sp>
          <p:nvSpPr>
            <p:cNvPr id="2" name="직사각형 1"/>
            <p:cNvSpPr/>
            <p:nvPr/>
          </p:nvSpPr>
          <p:spPr>
            <a:xfrm>
              <a:off x="1530350" y="1"/>
              <a:ext cx="1112838" cy="14319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22564" y="260351"/>
              <a:ext cx="7896714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400" b="1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Kozuka Gothic Pro B" pitchFamily="34" charset="-128"/>
                  <a:ea typeface="Yoon 윤고딕 530_TT" pitchFamily="18" charset="-127"/>
                </a:defRPr>
              </a:lvl1pPr>
            </a:lstStyle>
            <a:p>
              <a:pPr>
                <a:defRPr/>
              </a:pPr>
              <a:r>
                <a:rPr lang="ko-KR" altLang="en-US" sz="5400" b="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itchFamily="34" charset="0"/>
                </a:rPr>
                <a:t>프로젝트 수행절차 및 방법</a:t>
              </a:r>
            </a:p>
          </p:txBody>
        </p:sp>
        <p:sp>
          <p:nvSpPr>
            <p:cNvPr id="7178" name="TextBox 22"/>
            <p:cNvSpPr txBox="1">
              <a:spLocks noChangeArrowheads="1"/>
            </p:cNvSpPr>
            <p:nvPr/>
          </p:nvSpPr>
          <p:spPr bwMode="auto">
            <a:xfrm>
              <a:off x="1755775" y="134939"/>
              <a:ext cx="944489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9400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3</a:t>
              </a:r>
              <a:endParaRPr kumimoji="0" lang="ko-KR" altLang="en-US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05ADC-4C65-4D7C-8C13-2B0104CA150F}"/>
                </a:ext>
              </a:extLst>
            </p:cNvPr>
            <p:cNvSpPr txBox="1"/>
            <p:nvPr/>
          </p:nvSpPr>
          <p:spPr>
            <a:xfrm>
              <a:off x="2722564" y="1036041"/>
              <a:ext cx="6341801" cy="893885"/>
            </a:xfrm>
            <a:prstGeom prst="rect">
              <a:avLst/>
            </a:prstGeom>
            <a:noFill/>
          </p:spPr>
          <p:txBody>
            <a:bodyPr wrap="none" tIns="108000">
              <a:spAutoFit/>
            </a:bodyPr>
            <a:lstStyle/>
            <a:p>
              <a:pPr>
                <a:defRPr/>
              </a:pPr>
              <a:r>
                <a:rPr lang="ko-KR" altLang="en-US" sz="2400" spc="-30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화면 설계 </a:t>
              </a:r>
              <a:r>
                <a:rPr lang="en-US" altLang="ko-KR" sz="2400" spc="-30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태블릿 활용</a:t>
              </a:r>
              <a:r>
                <a:rPr lang="en-US" altLang="ko-KR" sz="2400" spc="-30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2400" spc="-30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웹 페이지 및 앱 화면 기초설계</a:t>
              </a:r>
            </a:p>
            <a:p>
              <a:pPr>
                <a:defRPr/>
              </a:pPr>
              <a:endParaRPr lang="ko-KR" altLang="en-US" sz="24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94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1CDF9C7-C208-4799-9DD3-17193DF92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416854"/>
            <a:ext cx="6410084" cy="4038352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C072AD8-0A5D-4B20-BA38-07DE6FFE6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1" y="801553"/>
            <a:ext cx="3854945" cy="2110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71AA71-1960-4293-8D81-49E7FCDF5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1" y="3850861"/>
            <a:ext cx="3854945" cy="229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07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71141A0F-B3A0-4415-B762-3BBB209FC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/>
          <a:stretch/>
        </p:blipFill>
        <p:spPr>
          <a:xfrm>
            <a:off x="524878" y="1667532"/>
            <a:ext cx="5362388" cy="35369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A653FFE-F2C4-49FB-B6F5-A2618DA37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45" y="2177955"/>
            <a:ext cx="5129784" cy="30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2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2D5FCC0-4106-40D1-A426-3587D51B5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730377"/>
            <a:ext cx="5129784" cy="3411306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4DB68F7-CBE5-4AEC-B6F5-32AA9A302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864416"/>
            <a:ext cx="5129784" cy="31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7B8BF15-AFE5-4241-AA97-C673708B0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5" y="1648907"/>
            <a:ext cx="5293953" cy="356018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EF98088-42D9-4090-8658-CF44F0242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45" y="1990152"/>
            <a:ext cx="5129784" cy="32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67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30C67E-8D6B-49EB-96F9-92BC5ECE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560455"/>
            <a:ext cx="5129784" cy="30906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F49EB-EE94-4521-9CCA-C1D0CD373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45" y="1454034"/>
            <a:ext cx="5129784" cy="39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9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34387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Calibri" pitchFamily="34" charset="0"/>
              </a:rPr>
              <a:t>프로젝트 수행절차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884238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rPr>
              <a:t>3</a:t>
            </a:r>
            <a:endParaRPr kumimoji="0" lang="ko-KR" altLang="en-US" sz="9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22564" y="715963"/>
            <a:ext cx="4384534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개발 환경 및 소프트웨어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BF4432-F632-4C53-935F-F47345F0408F}"/>
              </a:ext>
            </a:extLst>
          </p:cNvPr>
          <p:cNvSpPr/>
          <p:nvPr/>
        </p:nvSpPr>
        <p:spPr>
          <a:xfrm>
            <a:off x="1394844" y="1649200"/>
            <a:ext cx="3556983" cy="504768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E824D41-5DF3-448D-ACDA-7FD170132FBC}"/>
              </a:ext>
            </a:extLst>
          </p:cNvPr>
          <p:cNvSpPr/>
          <p:nvPr/>
        </p:nvSpPr>
        <p:spPr>
          <a:xfrm>
            <a:off x="3333205" y="1349073"/>
            <a:ext cx="1263701" cy="410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IDE</a:t>
            </a:r>
            <a:endParaRPr lang="ko-KR" altLang="en-US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18C6493-A750-498A-9E4D-84EF60B422D4}"/>
              </a:ext>
            </a:extLst>
          </p:cNvPr>
          <p:cNvGrpSpPr/>
          <p:nvPr/>
        </p:nvGrpSpPr>
        <p:grpSpPr>
          <a:xfrm>
            <a:off x="7182040" y="1341841"/>
            <a:ext cx="2203858" cy="3208694"/>
            <a:chOff x="6949311" y="1302690"/>
            <a:chExt cx="2203858" cy="3208694"/>
          </a:xfrm>
        </p:grpSpPr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55FE53A7-E182-4BC3-967E-0C4088090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190" y="1779729"/>
              <a:ext cx="1441138" cy="72056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5CFDA71-2A3B-4042-ABA3-8218862F7063}"/>
                </a:ext>
              </a:extLst>
            </p:cNvPr>
            <p:cNvSpPr/>
            <p:nvPr/>
          </p:nvSpPr>
          <p:spPr>
            <a:xfrm>
              <a:off x="7186614" y="2467398"/>
              <a:ext cx="1701099" cy="1946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JavaFX 8 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87B56D1-3887-4858-A1A9-471942FDFA02}"/>
                </a:ext>
              </a:extLst>
            </p:cNvPr>
            <p:cNvGrpSpPr/>
            <p:nvPr/>
          </p:nvGrpSpPr>
          <p:grpSpPr>
            <a:xfrm>
              <a:off x="7028658" y="2846922"/>
              <a:ext cx="1954458" cy="683885"/>
              <a:chOff x="682553" y="758519"/>
              <a:chExt cx="4012050" cy="1299966"/>
            </a:xfrm>
          </p:grpSpPr>
          <p:pic>
            <p:nvPicPr>
              <p:cNvPr id="53" name="그림 5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8BB0575-6860-4A95-95C9-EBF248B90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8720" y="1081867"/>
                <a:ext cx="976618" cy="976618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442ED0F-4AD7-4F5B-AEF1-3F17BB6E7DB9}"/>
                  </a:ext>
                </a:extLst>
              </p:cNvPr>
              <p:cNvSpPr/>
              <p:nvPr/>
            </p:nvSpPr>
            <p:spPr>
              <a:xfrm>
                <a:off x="682553" y="758519"/>
                <a:ext cx="4012050" cy="2666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BOOTSTRAP – </a:t>
                </a:r>
                <a:r>
                  <a:rPr lang="en-US" altLang="ko-KR" sz="1050" b="1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Azzara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4</a:t>
                </a:r>
                <a:endParaRPr lang="ko-KR" altLang="en-US" sz="1050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8E4DADA-CCCE-4804-B7C4-58130E1F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273" y="3699658"/>
              <a:ext cx="560699" cy="67424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82ED157-07B1-4F5A-B91B-433ACE29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556" l="0" r="100000">
                          <a14:foregroundMark x1="34667" y1="32889" x2="36444" y2="50222"/>
                          <a14:foregroundMark x1="59111" y1="37778" x2="40444" y2="68444"/>
                          <a14:foregroundMark x1="36889" y1="38667" x2="68889" y2="40444"/>
                          <a14:foregroundMark x1="68889" y1="57778" x2="45333" y2="57778"/>
                          <a14:foregroundMark x1="67556" y1="64000" x2="32889" y2="82667"/>
                          <a14:foregroundMark x1="45333" y1="85778" x2="72889" y2="71556"/>
                          <a14:foregroundMark x1="30222" y1="5778" x2="30222" y2="5778"/>
                          <a14:foregroundMark x1="41778" y1="8000" x2="41778" y2="8000"/>
                          <a14:foregroundMark x1="54222" y1="5333" x2="54222" y2="5333"/>
                          <a14:foregroundMark x1="22222" y1="7556" x2="20889" y2="1778"/>
                          <a14:foregroundMark x1="23111" y1="10222" x2="22222" y2="444"/>
                          <a14:foregroundMark x1="52889" y1="10667" x2="52889" y2="444"/>
                          <a14:foregroundMark x1="70222" y1="11556" x2="70667" y2="444"/>
                          <a14:foregroundMark x1="34222" y1="65333" x2="45333" y2="86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728" y="3718256"/>
              <a:ext cx="791052" cy="674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86484D3-DBEB-4399-AE57-108D5975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38" y="3672006"/>
              <a:ext cx="844796" cy="720051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951937D-FEE9-426F-B2E7-196541E92C4C}"/>
                </a:ext>
              </a:extLst>
            </p:cNvPr>
            <p:cNvSpPr/>
            <p:nvPr/>
          </p:nvSpPr>
          <p:spPr>
            <a:xfrm>
              <a:off x="6949311" y="1628882"/>
              <a:ext cx="2203858" cy="28825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C2CB65E-7350-45CD-B731-607E5993686F}"/>
                </a:ext>
              </a:extLst>
            </p:cNvPr>
            <p:cNvSpPr/>
            <p:nvPr/>
          </p:nvSpPr>
          <p:spPr>
            <a:xfrm>
              <a:off x="7206216" y="1302690"/>
              <a:ext cx="917293" cy="41823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UI</a:t>
              </a:r>
              <a:endParaRPr lang="ko-KR" altLang="en-US" b="1" dirty="0"/>
            </a:p>
          </p:txBody>
        </p:sp>
      </p:grp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78D1916-E627-44EE-9FBB-A864EE1C33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7"/>
          <a:stretch/>
        </p:blipFill>
        <p:spPr>
          <a:xfrm>
            <a:off x="1686395" y="1903491"/>
            <a:ext cx="1863248" cy="1012253"/>
          </a:xfrm>
          <a:prstGeom prst="rect">
            <a:avLst/>
          </a:prstGeom>
        </p:spPr>
      </p:pic>
      <p:pic>
        <p:nvPicPr>
          <p:cNvPr id="16" name="그림 15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BAABE77C-B5D7-4326-9A58-3DE0A8BB57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95" y="1975584"/>
            <a:ext cx="1089582" cy="1206686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6ED2C15F-8DD2-4DE3-ACB4-796E9743F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19" y="3781912"/>
            <a:ext cx="1803587" cy="76877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757D5E3-D3B9-44FA-87AC-31E28BE36FC7}"/>
              </a:ext>
            </a:extLst>
          </p:cNvPr>
          <p:cNvSpPr/>
          <p:nvPr/>
        </p:nvSpPr>
        <p:spPr>
          <a:xfrm>
            <a:off x="1767469" y="2880163"/>
            <a:ext cx="1701099" cy="4141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Eclipse Ver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Neon ~ 2019-06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07CEAFF-E2F9-48E8-9E62-7E9CB76C123F}"/>
              </a:ext>
            </a:extLst>
          </p:cNvPr>
          <p:cNvSpPr/>
          <p:nvPr/>
        </p:nvSpPr>
        <p:spPr>
          <a:xfrm>
            <a:off x="3789389" y="3230603"/>
            <a:ext cx="929278" cy="5319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STS 4.5.1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08EFFFA-FC70-439C-A098-BA7CDBB9A743}"/>
              </a:ext>
            </a:extLst>
          </p:cNvPr>
          <p:cNvSpPr/>
          <p:nvPr/>
        </p:nvSpPr>
        <p:spPr>
          <a:xfrm>
            <a:off x="1974917" y="4637891"/>
            <a:ext cx="1263701" cy="2031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Ver 3.5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개체, 표지판, 시계이(가) 표시된 사진&#10;&#10;자동 생성된 설명">
            <a:extLst>
              <a:ext uri="{FF2B5EF4-FFF2-40B4-BE49-F238E27FC236}">
                <a16:creationId xmlns:a16="http://schemas.microsoft.com/office/drawing/2014/main" id="{F0DCCA39-49B6-48FD-B3A7-F422A8FDC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31" y="4143173"/>
            <a:ext cx="1175740" cy="800156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44A690A-7B79-4607-99F4-0D3F1BE6EFA0}"/>
              </a:ext>
            </a:extLst>
          </p:cNvPr>
          <p:cNvSpPr/>
          <p:nvPr/>
        </p:nvSpPr>
        <p:spPr>
          <a:xfrm>
            <a:off x="3549643" y="5101976"/>
            <a:ext cx="1263701" cy="2031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Ver 1.8.12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26255592-D7A8-419B-9802-4BAC21E42A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70" y="5203552"/>
            <a:ext cx="2142882" cy="750567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4920FA7-0AFD-4368-B521-C1F730D52BD9}"/>
              </a:ext>
            </a:extLst>
          </p:cNvPr>
          <p:cNvSpPr/>
          <p:nvPr/>
        </p:nvSpPr>
        <p:spPr>
          <a:xfrm>
            <a:off x="1664170" y="6108246"/>
            <a:ext cx="2090025" cy="2407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Ver 1.8.2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93DCC5-AC91-48E6-A123-67D708E02F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31" y="1781744"/>
            <a:ext cx="1680159" cy="112234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43DF97-8096-4989-B2F5-828FE45B5797}"/>
              </a:ext>
            </a:extLst>
          </p:cNvPr>
          <p:cNvSpPr/>
          <p:nvPr/>
        </p:nvSpPr>
        <p:spPr>
          <a:xfrm>
            <a:off x="5039788" y="1649201"/>
            <a:ext cx="1873743" cy="28825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A08A18-AF84-4D35-B738-F46B67683C72}"/>
              </a:ext>
            </a:extLst>
          </p:cNvPr>
          <p:cNvSpPr/>
          <p:nvPr/>
        </p:nvSpPr>
        <p:spPr>
          <a:xfrm>
            <a:off x="5321472" y="1352922"/>
            <a:ext cx="1351324" cy="4182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개발 언어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E345DAA-B783-45E7-ACB3-BA948EC50DFF}"/>
              </a:ext>
            </a:extLst>
          </p:cNvPr>
          <p:cNvSpPr/>
          <p:nvPr/>
        </p:nvSpPr>
        <p:spPr>
          <a:xfrm>
            <a:off x="5146446" y="2792502"/>
            <a:ext cx="1701099" cy="194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Oracle Java 1.8u241</a:t>
            </a:r>
          </a:p>
        </p:txBody>
      </p:sp>
      <p:pic>
        <p:nvPicPr>
          <p:cNvPr id="27" name="그림 26" descr="시계, 그리기, 표지판이(가) 표시된 사진&#10;&#10;자동 생성된 설명">
            <a:extLst>
              <a:ext uri="{FF2B5EF4-FFF2-40B4-BE49-F238E27FC236}">
                <a16:creationId xmlns:a16="http://schemas.microsoft.com/office/drawing/2014/main" id="{16231BF8-6ECE-4724-BCD4-EC65DB799B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43" y="3088055"/>
            <a:ext cx="1212552" cy="940119"/>
          </a:xfrm>
          <a:prstGeom prst="rect">
            <a:avLst/>
          </a:prstGeom>
        </p:spPr>
      </p:pic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914888B-F4B4-453A-A9D0-02BDA70BA567}"/>
              </a:ext>
            </a:extLst>
          </p:cNvPr>
          <p:cNvSpPr/>
          <p:nvPr/>
        </p:nvSpPr>
        <p:spPr>
          <a:xfrm>
            <a:off x="5508763" y="4053511"/>
            <a:ext cx="976464" cy="2218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 3.6.3</a:t>
            </a:r>
          </a:p>
        </p:txBody>
      </p:sp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9045815D-CB62-4D0F-A8BF-8517A59441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35" y="3104753"/>
            <a:ext cx="1189923" cy="416473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C71CDE8-28FB-42DB-B950-F9465DBB1B57}"/>
              </a:ext>
            </a:extLst>
          </p:cNvPr>
          <p:cNvSpPr/>
          <p:nvPr/>
        </p:nvSpPr>
        <p:spPr>
          <a:xfrm>
            <a:off x="5104417" y="4864768"/>
            <a:ext cx="4155246" cy="17150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D4FBB0A-23D3-4288-A8DC-9CFD861EA1EC}"/>
              </a:ext>
            </a:extLst>
          </p:cNvPr>
          <p:cNvSpPr/>
          <p:nvPr/>
        </p:nvSpPr>
        <p:spPr>
          <a:xfrm>
            <a:off x="5369947" y="4653220"/>
            <a:ext cx="1582758" cy="3756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Database</a:t>
            </a:r>
            <a:endParaRPr lang="ko-KR" altLang="en-US" b="1" dirty="0"/>
          </a:p>
        </p:txBody>
      </p:sp>
      <p:pic>
        <p:nvPicPr>
          <p:cNvPr id="64" name="그림 63" descr="케이크, 실내, 테이블, 앉아있는이(가) 표시된 사진&#10;&#10;자동 생성된 설명">
            <a:extLst>
              <a:ext uri="{FF2B5EF4-FFF2-40B4-BE49-F238E27FC236}">
                <a16:creationId xmlns:a16="http://schemas.microsoft.com/office/drawing/2014/main" id="{849AA1B7-9CAF-4980-B0C6-AA552D0B8A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56" y="5067760"/>
            <a:ext cx="701076" cy="980507"/>
          </a:xfrm>
          <a:prstGeom prst="rect">
            <a:avLst/>
          </a:prstGeom>
        </p:spPr>
      </p:pic>
      <p:pic>
        <p:nvPicPr>
          <p:cNvPr id="65" name="그림 64" descr="그리기이(가) 표시된 사진&#10;&#10;자동 생성된 설명">
            <a:extLst>
              <a:ext uri="{FF2B5EF4-FFF2-40B4-BE49-F238E27FC236}">
                <a16:creationId xmlns:a16="http://schemas.microsoft.com/office/drawing/2014/main" id="{7A5F3B36-B343-441C-AED8-CFCF21E86F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15" y="4940717"/>
            <a:ext cx="654836" cy="589287"/>
          </a:xfrm>
          <a:prstGeom prst="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03D587D-481B-4E52-A147-81BAEF29A4B0}"/>
              </a:ext>
            </a:extLst>
          </p:cNvPr>
          <p:cNvSpPr/>
          <p:nvPr/>
        </p:nvSpPr>
        <p:spPr>
          <a:xfrm>
            <a:off x="5258840" y="5970560"/>
            <a:ext cx="2008940" cy="375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Oracle </a:t>
            </a:r>
            <a:r>
              <a:rPr lang="en-US" altLang="ko-KR" sz="1200" b="1" dirty="0" err="1">
                <a:solidFill>
                  <a:schemeClr val="tx1"/>
                </a:solidFill>
              </a:rPr>
              <a:t>DataBase</a:t>
            </a:r>
            <a:r>
              <a:rPr lang="en-US" altLang="ko-KR" sz="1200" b="1" dirty="0">
                <a:solidFill>
                  <a:schemeClr val="tx1"/>
                </a:solidFill>
              </a:rPr>
              <a:t> 11g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(APEX &amp; SQL Developer)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E171225A-762C-41AA-AD9F-C4CA1B6D094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39" y="5134215"/>
            <a:ext cx="938320" cy="840935"/>
          </a:xfrm>
          <a:prstGeom prst="rect">
            <a:avLst/>
          </a:prstGeom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30A6E72-64FC-4622-9F7E-05D76FCEC977}"/>
              </a:ext>
            </a:extLst>
          </p:cNvPr>
          <p:cNvSpPr/>
          <p:nvPr/>
        </p:nvSpPr>
        <p:spPr>
          <a:xfrm>
            <a:off x="7584494" y="5998029"/>
            <a:ext cx="1436488" cy="375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Hadoop : 2.6.1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Hive : 1.2.1</a:t>
            </a:r>
          </a:p>
        </p:txBody>
      </p: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A94B9528-3267-4486-B630-1B30F01A02F8}"/>
              </a:ext>
            </a:extLst>
          </p:cNvPr>
          <p:cNvGrpSpPr/>
          <p:nvPr/>
        </p:nvGrpSpPr>
        <p:grpSpPr>
          <a:xfrm>
            <a:off x="9514424" y="1356213"/>
            <a:ext cx="2133352" cy="5202693"/>
            <a:chOff x="9218509" y="1390455"/>
            <a:chExt cx="2133352" cy="520269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F4C56C-F0CA-490E-ACF5-497DBD3AF348}"/>
                </a:ext>
              </a:extLst>
            </p:cNvPr>
            <p:cNvGrpSpPr/>
            <p:nvPr/>
          </p:nvGrpSpPr>
          <p:grpSpPr>
            <a:xfrm>
              <a:off x="9450086" y="1566864"/>
              <a:ext cx="1736387" cy="2552228"/>
              <a:chOff x="10242206" y="1881573"/>
              <a:chExt cx="1736387" cy="2552228"/>
            </a:xfrm>
          </p:grpSpPr>
          <p:pic>
            <p:nvPicPr>
              <p:cNvPr id="32" name="그림 3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B2755C6-380D-44AB-B803-D66F2F742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5634" y="1881573"/>
                <a:ext cx="1219293" cy="1219293"/>
              </a:xfrm>
              <a:prstGeom prst="rect">
                <a:avLst/>
              </a:prstGeom>
            </p:spPr>
          </p:pic>
          <p:pic>
            <p:nvPicPr>
              <p:cNvPr id="34" name="그림 33" descr="램프이(가) 표시된 사진&#10;&#10;자동 생성된 설명">
                <a:extLst>
                  <a:ext uri="{FF2B5EF4-FFF2-40B4-BE49-F238E27FC236}">
                    <a16:creationId xmlns:a16="http://schemas.microsoft.com/office/drawing/2014/main" id="{E5C29901-45F6-43DE-AC9E-356296623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8866" y="3230645"/>
                <a:ext cx="1668812" cy="8552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67A66F5-0E8D-44F5-B5E2-EC3210779CA8}"/>
                  </a:ext>
                </a:extLst>
              </p:cNvPr>
              <p:cNvSpPr/>
              <p:nvPr/>
            </p:nvSpPr>
            <p:spPr>
              <a:xfrm>
                <a:off x="10242206" y="2895869"/>
                <a:ext cx="1701099" cy="1946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AWS EC2</a:t>
                </a: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C2547B8-D059-4B7B-BC43-DAFC712592CA}"/>
                  </a:ext>
                </a:extLst>
              </p:cNvPr>
              <p:cNvSpPr/>
              <p:nvPr/>
            </p:nvSpPr>
            <p:spPr>
              <a:xfrm>
                <a:off x="10277494" y="4148205"/>
                <a:ext cx="1701099" cy="28559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Google </a:t>
                </a:r>
                <a:r>
                  <a:rPr lang="en-US" altLang="ko-KR" sz="1400" b="1" dirty="0" err="1">
                    <a:solidFill>
                      <a:schemeClr val="tx1"/>
                    </a:solidFill>
                  </a:rPr>
                  <a:t>Fireabase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C60C5A0-C87C-430D-8B84-84BDBBA7CA2E}"/>
                </a:ext>
              </a:extLst>
            </p:cNvPr>
            <p:cNvSpPr/>
            <p:nvPr/>
          </p:nvSpPr>
          <p:spPr>
            <a:xfrm>
              <a:off x="9218509" y="1688463"/>
              <a:ext cx="2133352" cy="490468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F6FE1A9-28FC-4CA2-B7D5-2E19054594A7}"/>
                </a:ext>
              </a:extLst>
            </p:cNvPr>
            <p:cNvSpPr/>
            <p:nvPr/>
          </p:nvSpPr>
          <p:spPr>
            <a:xfrm>
              <a:off x="9427488" y="1390455"/>
              <a:ext cx="1789465" cy="41823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API &amp; Service</a:t>
              </a:r>
              <a:endParaRPr lang="ko-KR" altLang="en-US" b="1" dirty="0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BCA1DE8-80E1-4F39-BF8A-7DBE0B522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515" y="4150939"/>
              <a:ext cx="1015319" cy="909942"/>
            </a:xfrm>
            <a:prstGeom prst="rect">
              <a:avLst/>
            </a:prstGeom>
          </p:spPr>
        </p:pic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1017B07-9F49-469A-909F-86182D594ADA}"/>
                </a:ext>
              </a:extLst>
            </p:cNvPr>
            <p:cNvSpPr/>
            <p:nvPr/>
          </p:nvSpPr>
          <p:spPr>
            <a:xfrm>
              <a:off x="9485374" y="5060881"/>
              <a:ext cx="1701099" cy="3924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Apache Tomcat 9</a:t>
              </a:r>
            </a:p>
          </p:txBody>
        </p:sp>
      </p:grpSp>
      <p:pic>
        <p:nvPicPr>
          <p:cNvPr id="7170" name="그림 7169" descr="그리기이(가) 표시된 사진&#10;&#10;자동 생성된 설명">
            <a:extLst>
              <a:ext uri="{FF2B5EF4-FFF2-40B4-BE49-F238E27FC236}">
                <a16:creationId xmlns:a16="http://schemas.microsoft.com/office/drawing/2014/main" id="{6512000E-F55F-4CF1-B04D-48C3DC3646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541" y="5501787"/>
            <a:ext cx="825548" cy="786065"/>
          </a:xfrm>
          <a:prstGeom prst="rect">
            <a:avLst/>
          </a:prstGeom>
        </p:spPr>
      </p:pic>
      <p:pic>
        <p:nvPicPr>
          <p:cNvPr id="7172" name="그림 7171" descr="그리기이(가) 표시된 사진&#10;&#10;자동 생성된 설명">
            <a:extLst>
              <a:ext uri="{FF2B5EF4-FFF2-40B4-BE49-F238E27FC236}">
                <a16:creationId xmlns:a16="http://schemas.microsoft.com/office/drawing/2014/main" id="{D7C1AA77-F176-4305-A0F1-A47F3CFD36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706" y="5479397"/>
            <a:ext cx="776682" cy="808455"/>
          </a:xfrm>
          <a:prstGeom prst="rect">
            <a:avLst/>
          </a:prstGeom>
        </p:spPr>
      </p:pic>
      <p:pic>
        <p:nvPicPr>
          <p:cNvPr id="15" name="그림 14" descr="개체, 시계이(가) 표시된 사진&#10;&#10;자동 생성된 설명">
            <a:extLst>
              <a:ext uri="{FF2B5EF4-FFF2-40B4-BE49-F238E27FC236}">
                <a16:creationId xmlns:a16="http://schemas.microsoft.com/office/drawing/2014/main" id="{D6381B69-E184-4005-904A-EBEFEBA914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04" y="5447189"/>
            <a:ext cx="1826823" cy="4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2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351E576-3FDA-47F0-8B3A-53D9F689883A}"/>
              </a:ext>
            </a:extLst>
          </p:cNvPr>
          <p:cNvGrpSpPr/>
          <p:nvPr/>
        </p:nvGrpSpPr>
        <p:grpSpPr>
          <a:xfrm>
            <a:off x="2619938" y="2681541"/>
            <a:ext cx="6952124" cy="1673821"/>
            <a:chOff x="1530350" y="1"/>
            <a:chExt cx="6952124" cy="1673821"/>
          </a:xfrm>
        </p:grpSpPr>
        <p:sp>
          <p:nvSpPr>
            <p:cNvPr id="2" name="직사각형 1"/>
            <p:cNvSpPr/>
            <p:nvPr/>
          </p:nvSpPr>
          <p:spPr>
            <a:xfrm>
              <a:off x="1530350" y="1"/>
              <a:ext cx="1112838" cy="14319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22564" y="260351"/>
              <a:ext cx="5759910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400" b="1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Kozuka Gothic Pro B" pitchFamily="34" charset="-128"/>
                  <a:ea typeface="Yoon 윤고딕 530_TT" pitchFamily="18" charset="-127"/>
                </a:defRPr>
              </a:lvl1pPr>
            </a:lstStyle>
            <a:p>
              <a:pPr>
                <a:defRPr/>
              </a:pPr>
              <a:r>
                <a:rPr lang="ko-KR" altLang="en-US" sz="5400" b="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itchFamily="34" charset="0"/>
                </a:rPr>
                <a:t>프로젝트 수행 결과</a:t>
              </a:r>
            </a:p>
          </p:txBody>
        </p:sp>
        <p:sp>
          <p:nvSpPr>
            <p:cNvPr id="7178" name="TextBox 22"/>
            <p:cNvSpPr txBox="1">
              <a:spLocks noChangeArrowheads="1"/>
            </p:cNvSpPr>
            <p:nvPr/>
          </p:nvSpPr>
          <p:spPr bwMode="auto">
            <a:xfrm>
              <a:off x="1755775" y="134939"/>
              <a:ext cx="1029449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9400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4</a:t>
              </a:r>
              <a:endParaRPr kumimoji="0" lang="ko-KR" altLang="en-US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05ADC-4C65-4D7C-8C13-2B0104CA150F}"/>
                </a:ext>
              </a:extLst>
            </p:cNvPr>
            <p:cNvSpPr txBox="1"/>
            <p:nvPr/>
          </p:nvSpPr>
          <p:spPr>
            <a:xfrm>
              <a:off x="2722564" y="1016039"/>
              <a:ext cx="1378904" cy="586108"/>
            </a:xfrm>
            <a:prstGeom prst="rect">
              <a:avLst/>
            </a:prstGeom>
            <a:noFill/>
          </p:spPr>
          <p:txBody>
            <a:bodyPr wrap="none" tIns="108000">
              <a:spAutoFit/>
            </a:bodyPr>
            <a:lstStyle/>
            <a:p>
              <a:pPr>
                <a:defRPr/>
              </a:pPr>
              <a:r>
                <a:rPr lang="en-US" altLang="ko-KR" sz="2800" spc="-30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IoT </a:t>
              </a:r>
              <a:r>
                <a:rPr lang="ko-KR" altLang="en-US" sz="2800" spc="-30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장비 </a:t>
              </a:r>
              <a:endPara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80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A392F-4AB6-46D2-B189-D488FED5AFC5}"/>
              </a:ext>
            </a:extLst>
          </p:cNvPr>
          <p:cNvSpPr txBox="1"/>
          <p:nvPr/>
        </p:nvSpPr>
        <p:spPr>
          <a:xfrm>
            <a:off x="1260000" y="336946"/>
            <a:ext cx="5364320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로드셀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IoT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장비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–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회로 및 스케치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2B8483B-6984-4E42-B684-93BD9202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" y="1655395"/>
            <a:ext cx="4351654" cy="34166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0B89B4F-59F8-4056-9E77-6D6C6C447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19" y="1655395"/>
            <a:ext cx="7576887" cy="40646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723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25474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b="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배경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69762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endParaRPr kumimoji="0" lang="ko-KR" altLang="en-US" sz="94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42F72D8-39FD-4A83-B634-C5A72CC2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32B791-E8DE-4ED2-B878-5CD2C42090AB}"/>
              </a:ext>
            </a:extLst>
          </p:cNvPr>
          <p:cNvSpPr/>
          <p:nvPr/>
        </p:nvSpPr>
        <p:spPr>
          <a:xfrm>
            <a:off x="1530350" y="1790037"/>
            <a:ext cx="10344150" cy="1032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</a:t>
            </a:r>
            <a:r>
              <a:rPr lang="en-US" altLang="ko-KR" sz="2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8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로드셀</a:t>
            </a:r>
            <a:r>
              <a:rPr lang="ko-KR" altLang="en-US" sz="2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센서를 활용한 스마트 재고관리 시스템 구축</a:t>
            </a:r>
            <a:endParaRPr lang="en-US" altLang="ko-KR" sz="2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D9FEF3-88F3-43DD-9CE4-71D19CD953CA}"/>
              </a:ext>
            </a:extLst>
          </p:cNvPr>
          <p:cNvSpPr txBox="1"/>
          <p:nvPr/>
        </p:nvSpPr>
        <p:spPr>
          <a:xfrm>
            <a:off x="2722564" y="715963"/>
            <a:ext cx="2411238" cy="524553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4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프로젝트 명 </a:t>
            </a:r>
            <a:r>
              <a:rPr lang="en-US" altLang="ko-KR" sz="24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(</a:t>
            </a:r>
            <a:r>
              <a:rPr lang="ko-KR" altLang="en-US" sz="24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주제 </a:t>
            </a:r>
            <a:r>
              <a:rPr lang="en-US" altLang="ko-KR" sz="24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) </a:t>
            </a:r>
            <a:r>
              <a:rPr lang="ko-KR" altLang="en-US" sz="24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D9A2BF-FE3F-4683-AA5D-2E1F82109948}"/>
              </a:ext>
            </a:extLst>
          </p:cNvPr>
          <p:cNvSpPr/>
          <p:nvPr/>
        </p:nvSpPr>
        <p:spPr>
          <a:xfrm>
            <a:off x="1530350" y="2756593"/>
            <a:ext cx="9836150" cy="1032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서비스명 </a:t>
            </a:r>
            <a:r>
              <a:rPr lang="en-US" altLang="ko-KR" sz="2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Inventory Watcher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94A72F-BCED-4B0B-B236-F3F5C226E51B}"/>
              </a:ext>
            </a:extLst>
          </p:cNvPr>
          <p:cNvSpPr/>
          <p:nvPr/>
        </p:nvSpPr>
        <p:spPr>
          <a:xfrm>
            <a:off x="1531144" y="3652377"/>
            <a:ext cx="10102056" cy="1884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IoT</a:t>
            </a:r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시스템과 빅데이터를 활용하여 </a:t>
            </a:r>
            <a:r>
              <a:rPr lang="ko-KR" altLang="en-US" sz="2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프렌차이즈</a:t>
            </a:r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소유주를 상대로</a:t>
            </a:r>
            <a:b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최적의 재고관리 솔루션을 제공할 수 있는 시스템을 구축</a:t>
            </a:r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재고 모니터링이 가능하여  </a:t>
            </a:r>
            <a:r>
              <a:rPr lang="en-US" altLang="ko-KR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Inventory Watcher ‘ </a:t>
            </a:r>
          </a:p>
        </p:txBody>
      </p:sp>
    </p:spTree>
    <p:extLst>
      <p:ext uri="{BB962C8B-B14F-4D97-AF65-F5344CB8AC3E}">
        <p14:creationId xmlns:p14="http://schemas.microsoft.com/office/powerpoint/2010/main" val="2696374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A392F-4AB6-46D2-B189-D488FED5AFC5}"/>
              </a:ext>
            </a:extLst>
          </p:cNvPr>
          <p:cNvSpPr txBox="1"/>
          <p:nvPr/>
        </p:nvSpPr>
        <p:spPr>
          <a:xfrm>
            <a:off x="1260000" y="336946"/>
            <a:ext cx="2297424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spc="-3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로드셀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IoT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장비</a:t>
            </a:r>
          </a:p>
        </p:txBody>
      </p:sp>
      <p:pic>
        <p:nvPicPr>
          <p:cNvPr id="5" name="그림 4" descr="실내, 테이블, 하얀색, 앉아있는이(가) 표시된 사진&#10;&#10;자동 생성된 설명">
            <a:extLst>
              <a:ext uri="{FF2B5EF4-FFF2-40B4-BE49-F238E27FC236}">
                <a16:creationId xmlns:a16="http://schemas.microsoft.com/office/drawing/2014/main" id="{9D1F1B63-1FAE-4800-A9B2-12C75CCAD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t="4402" r="3009" b="7793"/>
          <a:stretch/>
        </p:blipFill>
        <p:spPr>
          <a:xfrm>
            <a:off x="447259" y="1987826"/>
            <a:ext cx="5610787" cy="3518452"/>
          </a:xfrm>
          <a:prstGeom prst="rect">
            <a:avLst/>
          </a:prstGeom>
        </p:spPr>
      </p:pic>
      <p:pic>
        <p:nvPicPr>
          <p:cNvPr id="9" name="그림 8" descr="실내, 테이블, 앉아있는, 책상이(가) 표시된 사진&#10;&#10;자동 생성된 설명">
            <a:extLst>
              <a:ext uri="{FF2B5EF4-FFF2-40B4-BE49-F238E27FC236}">
                <a16:creationId xmlns:a16="http://schemas.microsoft.com/office/drawing/2014/main" id="{1D4EED3F-95AF-48B3-AB04-DEBDA5958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" t="4425" r="4469" b="7312"/>
          <a:stretch/>
        </p:blipFill>
        <p:spPr>
          <a:xfrm>
            <a:off x="6387551" y="1987826"/>
            <a:ext cx="5357190" cy="347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5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351E576-3FDA-47F0-8B3A-53D9F689883A}"/>
              </a:ext>
            </a:extLst>
          </p:cNvPr>
          <p:cNvGrpSpPr/>
          <p:nvPr/>
        </p:nvGrpSpPr>
        <p:grpSpPr>
          <a:xfrm>
            <a:off x="2619938" y="2681541"/>
            <a:ext cx="6952124" cy="1673821"/>
            <a:chOff x="1530350" y="1"/>
            <a:chExt cx="6952124" cy="1673821"/>
          </a:xfrm>
        </p:grpSpPr>
        <p:sp>
          <p:nvSpPr>
            <p:cNvPr id="2" name="직사각형 1"/>
            <p:cNvSpPr/>
            <p:nvPr/>
          </p:nvSpPr>
          <p:spPr>
            <a:xfrm>
              <a:off x="1530350" y="1"/>
              <a:ext cx="1112838" cy="14319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22564" y="260351"/>
              <a:ext cx="5759910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400" b="1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Kozuka Gothic Pro B" pitchFamily="34" charset="-128"/>
                  <a:ea typeface="Yoon 윤고딕 530_TT" pitchFamily="18" charset="-127"/>
                </a:defRPr>
              </a:lvl1pPr>
            </a:lstStyle>
            <a:p>
              <a:pPr>
                <a:defRPr/>
              </a:pPr>
              <a:r>
                <a:rPr lang="ko-KR" altLang="en-US" sz="5400" b="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itchFamily="34" charset="0"/>
                </a:rPr>
                <a:t>프로젝트 수행 결과</a:t>
              </a:r>
            </a:p>
          </p:txBody>
        </p:sp>
        <p:sp>
          <p:nvSpPr>
            <p:cNvPr id="7178" name="TextBox 22"/>
            <p:cNvSpPr txBox="1">
              <a:spLocks noChangeArrowheads="1"/>
            </p:cNvSpPr>
            <p:nvPr/>
          </p:nvSpPr>
          <p:spPr bwMode="auto">
            <a:xfrm>
              <a:off x="1755775" y="134939"/>
              <a:ext cx="1029449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9400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4</a:t>
              </a:r>
              <a:endParaRPr kumimoji="0" lang="ko-KR" altLang="en-US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05ADC-4C65-4D7C-8C13-2B0104CA150F}"/>
                </a:ext>
              </a:extLst>
            </p:cNvPr>
            <p:cNvSpPr txBox="1"/>
            <p:nvPr/>
          </p:nvSpPr>
          <p:spPr>
            <a:xfrm>
              <a:off x="2722564" y="1016039"/>
              <a:ext cx="1486304" cy="586108"/>
            </a:xfrm>
            <a:prstGeom prst="rect">
              <a:avLst/>
            </a:prstGeom>
            <a:noFill/>
          </p:spPr>
          <p:txBody>
            <a:bodyPr wrap="none" tIns="108000">
              <a:spAutoFit/>
            </a:bodyPr>
            <a:lstStyle/>
            <a:p>
              <a:pPr>
                <a:defRPr/>
              </a:pPr>
              <a:r>
                <a:rPr lang="ko-KR" altLang="en-US" sz="2800" spc="-30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웹 서비스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93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EE24B35-B2F5-4949-ADC5-DAADB2C583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1" t="15036" r="31767" b="5655"/>
          <a:stretch/>
        </p:blipFill>
        <p:spPr>
          <a:xfrm>
            <a:off x="6168730" y="899703"/>
            <a:ext cx="4715030" cy="579744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235E757-90B9-4056-9766-8477EC2D0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9359" r="33761" b="9524"/>
          <a:stretch/>
        </p:blipFill>
        <p:spPr>
          <a:xfrm>
            <a:off x="1230245" y="899703"/>
            <a:ext cx="4715030" cy="5958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03A65-700E-4508-AB0F-1A68DC3A6B05}"/>
              </a:ext>
            </a:extLst>
          </p:cNvPr>
          <p:cNvSpPr txBox="1"/>
          <p:nvPr/>
        </p:nvSpPr>
        <p:spPr>
          <a:xfrm>
            <a:off x="1230245" y="336946"/>
            <a:ext cx="3937296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웹 서비스 회원 등록 및 관리</a:t>
            </a:r>
          </a:p>
        </p:txBody>
      </p:sp>
    </p:spTree>
    <p:extLst>
      <p:ext uri="{BB962C8B-B14F-4D97-AF65-F5344CB8AC3E}">
        <p14:creationId xmlns:p14="http://schemas.microsoft.com/office/powerpoint/2010/main" val="598138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A392F-4AB6-46D2-B189-D488FED5AFC5}"/>
              </a:ext>
            </a:extLst>
          </p:cNvPr>
          <p:cNvSpPr txBox="1"/>
          <p:nvPr/>
        </p:nvSpPr>
        <p:spPr>
          <a:xfrm>
            <a:off x="1260000" y="226772"/>
            <a:ext cx="4549643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웹 서비스 재료 및 컨테이너 관리</a:t>
            </a:r>
          </a:p>
        </p:txBody>
      </p:sp>
      <p:pic>
        <p:nvPicPr>
          <p:cNvPr id="3" name="그림 2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8B84915D-3D68-4873-913C-29115DA27A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8" b="13185"/>
          <a:stretch/>
        </p:blipFill>
        <p:spPr>
          <a:xfrm>
            <a:off x="1260000" y="924560"/>
            <a:ext cx="9789550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17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A392F-4AB6-46D2-B189-D488FED5AFC5}"/>
              </a:ext>
            </a:extLst>
          </p:cNvPr>
          <p:cNvSpPr txBox="1"/>
          <p:nvPr/>
        </p:nvSpPr>
        <p:spPr>
          <a:xfrm>
            <a:off x="1260000" y="226772"/>
            <a:ext cx="4549643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웹 서비스 재료 및 컨테이너 관리</a:t>
            </a:r>
          </a:p>
        </p:txBody>
      </p:sp>
      <p:pic>
        <p:nvPicPr>
          <p:cNvPr id="5" name="그림 4" descr="스크린샷, 모니터, 화면, 트럭이(가) 표시된 사진&#10;&#10;자동 생성된 설명">
            <a:extLst>
              <a:ext uri="{FF2B5EF4-FFF2-40B4-BE49-F238E27FC236}">
                <a16:creationId xmlns:a16="http://schemas.microsoft.com/office/drawing/2014/main" id="{6EB9B832-FEA6-4108-B7AE-C36487B77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1113485"/>
            <a:ext cx="10294777" cy="55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2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A392F-4AB6-46D2-B189-D488FED5AFC5}"/>
              </a:ext>
            </a:extLst>
          </p:cNvPr>
          <p:cNvSpPr txBox="1"/>
          <p:nvPr/>
        </p:nvSpPr>
        <p:spPr>
          <a:xfrm>
            <a:off x="1260000" y="226772"/>
            <a:ext cx="4549643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웹 서비스 재료 및 컨테이너 관리</a:t>
            </a:r>
          </a:p>
        </p:txBody>
      </p:sp>
      <p:pic>
        <p:nvPicPr>
          <p:cNvPr id="3" name="그림 2" descr="스크린샷, 모니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27C39D5-891F-4CAE-8EDD-B5CE9ACCC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151491"/>
            <a:ext cx="9700580" cy="52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4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A392F-4AB6-46D2-B189-D488FED5AFC5}"/>
              </a:ext>
            </a:extLst>
          </p:cNvPr>
          <p:cNvSpPr txBox="1"/>
          <p:nvPr/>
        </p:nvSpPr>
        <p:spPr>
          <a:xfrm>
            <a:off x="1260000" y="226772"/>
            <a:ext cx="4549643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웹 서비스 재료 및 컨테이너 관리</a:t>
            </a:r>
          </a:p>
        </p:txBody>
      </p:sp>
      <p:pic>
        <p:nvPicPr>
          <p:cNvPr id="4" name="그림 3" descr="스크린샷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0036307D-1319-4F1C-AC90-E35E4C89A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735143" cy="52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A392F-4AB6-46D2-B189-D488FED5AFC5}"/>
              </a:ext>
            </a:extLst>
          </p:cNvPr>
          <p:cNvSpPr txBox="1"/>
          <p:nvPr/>
        </p:nvSpPr>
        <p:spPr>
          <a:xfrm>
            <a:off x="1260000" y="336946"/>
            <a:ext cx="4549643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웹 서비스 재료 및 컨테이너 관리</a:t>
            </a:r>
          </a:p>
        </p:txBody>
      </p:sp>
      <p:pic>
        <p:nvPicPr>
          <p:cNvPr id="3" name="그림 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884CCB19-38D8-48BB-8D27-2E5A6C0B7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521067" cy="509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9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A392F-4AB6-46D2-B189-D488FED5AFC5}"/>
              </a:ext>
            </a:extLst>
          </p:cNvPr>
          <p:cNvSpPr txBox="1"/>
          <p:nvPr/>
        </p:nvSpPr>
        <p:spPr>
          <a:xfrm>
            <a:off x="1260000" y="43892"/>
            <a:ext cx="2864887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웹 서비스 발주 관리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DF7D09-D9A0-4C69-BB55-616589A12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1412080"/>
            <a:ext cx="4313628" cy="46126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 descr="스크린샷, 모니터, 컴퓨터, 하얀색이(가) 표시된 사진&#10;&#10;자동 생성된 설명">
            <a:extLst>
              <a:ext uri="{FF2B5EF4-FFF2-40B4-BE49-F238E27FC236}">
                <a16:creationId xmlns:a16="http://schemas.microsoft.com/office/drawing/2014/main" id="{BF85CD15-4C50-488C-B92F-57AB9E872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/>
          <a:stretch/>
        </p:blipFill>
        <p:spPr>
          <a:xfrm>
            <a:off x="4487258" y="1412080"/>
            <a:ext cx="7582741" cy="3921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7831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A392F-4AB6-46D2-B189-D488FED5AFC5}"/>
              </a:ext>
            </a:extLst>
          </p:cNvPr>
          <p:cNvSpPr txBox="1"/>
          <p:nvPr/>
        </p:nvSpPr>
        <p:spPr>
          <a:xfrm>
            <a:off x="1260000" y="43892"/>
            <a:ext cx="4063933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웹 서비스 가맹점 주소 추가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DC4A554-78F0-41D3-9C39-A552A2690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02640"/>
            <a:ext cx="10494498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1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25474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b="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배경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69762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1</a:t>
            </a:r>
            <a:endParaRPr kumimoji="0" lang="ko-KR" altLang="en-US" sz="94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42F72D8-39FD-4A83-B634-C5A72CC2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D9FEF3-88F3-43DD-9CE4-71D19CD953CA}"/>
              </a:ext>
            </a:extLst>
          </p:cNvPr>
          <p:cNvSpPr txBox="1"/>
          <p:nvPr/>
        </p:nvSpPr>
        <p:spPr>
          <a:xfrm>
            <a:off x="2722564" y="715963"/>
            <a:ext cx="2116136" cy="524553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4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71D57B-2C0D-44CD-99F1-99F4A97A9F25}"/>
              </a:ext>
            </a:extLst>
          </p:cNvPr>
          <p:cNvSpPr/>
          <p:nvPr/>
        </p:nvSpPr>
        <p:spPr>
          <a:xfrm>
            <a:off x="1530350" y="1481269"/>
            <a:ext cx="9836150" cy="1032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주요 기능</a:t>
            </a:r>
            <a:endParaRPr lang="en-US" altLang="ko-KR" sz="2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6FF22-1C8F-4519-8E20-171D082D03C9}"/>
              </a:ext>
            </a:extLst>
          </p:cNvPr>
          <p:cNvSpPr/>
          <p:nvPr/>
        </p:nvSpPr>
        <p:spPr>
          <a:xfrm>
            <a:off x="1530350" y="2277051"/>
            <a:ext cx="10267950" cy="367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프랜차이즈 소유주의 가맹점 매출정보 및 재고현황 파악</a:t>
            </a:r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</a:t>
            </a: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서비스</a:t>
            </a:r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가맹점주의 매장 매출정보</a:t>
            </a:r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재고정보 파악 </a:t>
            </a:r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 앱 </a:t>
            </a:r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서비스 제공</a:t>
            </a:r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 발주 주문서 생성 </a:t>
            </a:r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배송상태 확인 가능</a:t>
            </a:r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매출 정보 및 발주 정보 데이터 분석을 통한 최적의 재고관리 솔루션 제공</a:t>
            </a:r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9293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14D2638-D837-4483-B940-9DEA11EF943F}"/>
              </a:ext>
            </a:extLst>
          </p:cNvPr>
          <p:cNvGrpSpPr/>
          <p:nvPr/>
        </p:nvGrpSpPr>
        <p:grpSpPr>
          <a:xfrm>
            <a:off x="2619938" y="2592089"/>
            <a:ext cx="6952124" cy="1673821"/>
            <a:chOff x="4076781" y="2708477"/>
            <a:chExt cx="6952124" cy="1673821"/>
          </a:xfrm>
        </p:grpSpPr>
        <p:sp>
          <p:nvSpPr>
            <p:cNvPr id="2" name="직사각형 1"/>
            <p:cNvSpPr/>
            <p:nvPr/>
          </p:nvSpPr>
          <p:spPr>
            <a:xfrm>
              <a:off x="4076781" y="2708477"/>
              <a:ext cx="1112838" cy="14319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68995" y="2968827"/>
              <a:ext cx="5759910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400" b="1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Kozuka Gothic Pro B" pitchFamily="34" charset="-128"/>
                  <a:ea typeface="Yoon 윤고딕 530_TT" pitchFamily="18" charset="-127"/>
                </a:defRPr>
              </a:lvl1pPr>
            </a:lstStyle>
            <a:p>
              <a:pPr>
                <a:defRPr/>
              </a:pPr>
              <a:r>
                <a:rPr lang="ko-KR" altLang="en-US" sz="540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itchFamily="34" charset="0"/>
                </a:rPr>
                <a:t>프로젝트 수행 결과</a:t>
              </a:r>
            </a:p>
          </p:txBody>
        </p:sp>
        <p:sp>
          <p:nvSpPr>
            <p:cNvPr id="7178" name="TextBox 22"/>
            <p:cNvSpPr txBox="1">
              <a:spLocks noChangeArrowheads="1"/>
            </p:cNvSpPr>
            <p:nvPr/>
          </p:nvSpPr>
          <p:spPr bwMode="auto">
            <a:xfrm>
              <a:off x="4302206" y="2843415"/>
              <a:ext cx="1029449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9400" b="1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4</a:t>
              </a:r>
              <a:endParaRPr kumimoji="0" lang="ko-KR" altLang="en-US" sz="94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05ADC-4C65-4D7C-8C13-2B0104CA150F}"/>
                </a:ext>
              </a:extLst>
            </p:cNvPr>
            <p:cNvSpPr txBox="1"/>
            <p:nvPr/>
          </p:nvSpPr>
          <p:spPr>
            <a:xfrm>
              <a:off x="5265157" y="3612856"/>
              <a:ext cx="2175596" cy="586108"/>
            </a:xfrm>
            <a:prstGeom prst="rect">
              <a:avLst/>
            </a:prstGeom>
            <a:noFill/>
          </p:spPr>
          <p:txBody>
            <a:bodyPr wrap="none" tIns="108000">
              <a:spAutoFit/>
            </a:bodyPr>
            <a:lstStyle/>
            <a:p>
              <a:pPr>
                <a:defRPr/>
              </a:pPr>
              <a:r>
                <a:rPr lang="ko-KR" altLang="en-US" sz="2800" b="1" spc="-300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안드로이드 앱 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4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15F78-9D52-4EDB-9E71-9DE616BADBFD}"/>
              </a:ext>
            </a:extLst>
          </p:cNvPr>
          <p:cNvSpPr txBox="1"/>
          <p:nvPr/>
        </p:nvSpPr>
        <p:spPr>
          <a:xfrm>
            <a:off x="1349029" y="419812"/>
            <a:ext cx="4836095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Local Manage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앱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A4FDBE-20F9-4BFC-BEB3-2DADD2E5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9" y="1879623"/>
            <a:ext cx="5573365" cy="3615742"/>
          </a:xfrm>
          <a:prstGeom prst="rect">
            <a:avLst/>
          </a:prstGeom>
        </p:spPr>
      </p:pic>
      <p:pic>
        <p:nvPicPr>
          <p:cNvPr id="9" name="그림 8" descr="장치이(가) 표시된 사진&#10;&#10;자동 생성된 설명">
            <a:extLst>
              <a:ext uri="{FF2B5EF4-FFF2-40B4-BE49-F238E27FC236}">
                <a16:creationId xmlns:a16="http://schemas.microsoft.com/office/drawing/2014/main" id="{AB84B8BD-E4ED-4F83-A7BD-53351BBC6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88" y="1879623"/>
            <a:ext cx="5498673" cy="36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0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15F78-9D52-4EDB-9E71-9DE616BADBFD}"/>
              </a:ext>
            </a:extLst>
          </p:cNvPr>
          <p:cNvSpPr txBox="1"/>
          <p:nvPr/>
        </p:nvSpPr>
        <p:spPr>
          <a:xfrm>
            <a:off x="1260000" y="429972"/>
            <a:ext cx="4836095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Local Manage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앱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F187A51-3D6A-4C3A-87C9-564E34114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7" y="1620560"/>
            <a:ext cx="5575680" cy="34848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165D92F-6122-42FE-8D72-0C434E54A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04" y="1620560"/>
            <a:ext cx="5787008" cy="36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83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15F78-9D52-4EDB-9E71-9DE616BADBFD}"/>
              </a:ext>
            </a:extLst>
          </p:cNvPr>
          <p:cNvSpPr txBox="1"/>
          <p:nvPr/>
        </p:nvSpPr>
        <p:spPr>
          <a:xfrm>
            <a:off x="1379509" y="43892"/>
            <a:ext cx="4836095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Web View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앱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77690A7-E93C-4366-A940-A3BAF6289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96" y="855052"/>
            <a:ext cx="2802167" cy="576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BA3EE81-43E6-4A61-963F-AEF023A95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0" y="855052"/>
            <a:ext cx="280216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00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6726320-5094-41A3-91A1-CD003C3B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70" y="691120"/>
            <a:ext cx="9124259" cy="5953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45CC1-A57B-444C-8BBF-ED8A4273775F}"/>
              </a:ext>
            </a:extLst>
          </p:cNvPr>
          <p:cNvSpPr txBox="1"/>
          <p:nvPr/>
        </p:nvSpPr>
        <p:spPr>
          <a:xfrm>
            <a:off x="1379510" y="43892"/>
            <a:ext cx="4442556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Logistics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앱</a:t>
            </a:r>
          </a:p>
        </p:txBody>
      </p:sp>
    </p:spTree>
    <p:extLst>
      <p:ext uri="{BB962C8B-B14F-4D97-AF65-F5344CB8AC3E}">
        <p14:creationId xmlns:p14="http://schemas.microsoft.com/office/powerpoint/2010/main" val="3147830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29D004-87CD-4ABC-A776-AC5F614C6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4273" b="8971"/>
          <a:stretch/>
        </p:blipFill>
        <p:spPr>
          <a:xfrm>
            <a:off x="1379510" y="682252"/>
            <a:ext cx="9552490" cy="5949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4E0DD-A270-4602-97BD-E415461E7E5C}"/>
              </a:ext>
            </a:extLst>
          </p:cNvPr>
          <p:cNvSpPr txBox="1"/>
          <p:nvPr/>
        </p:nvSpPr>
        <p:spPr>
          <a:xfrm>
            <a:off x="1379510" y="43892"/>
            <a:ext cx="3354536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POS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앱</a:t>
            </a:r>
          </a:p>
        </p:txBody>
      </p:sp>
    </p:spTree>
    <p:extLst>
      <p:ext uri="{BB962C8B-B14F-4D97-AF65-F5344CB8AC3E}">
        <p14:creationId xmlns:p14="http://schemas.microsoft.com/office/powerpoint/2010/main" val="2284632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화면, 모니터, 음식이(가) 표시된 사진&#10;&#10;자동 생성된 설명">
            <a:extLst>
              <a:ext uri="{FF2B5EF4-FFF2-40B4-BE49-F238E27FC236}">
                <a16:creationId xmlns:a16="http://schemas.microsoft.com/office/drawing/2014/main" id="{6829D956-0A42-48FD-A765-384FA79D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50" y="670560"/>
            <a:ext cx="9480517" cy="61874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694A6A-79E4-4B0B-9E75-CAB491622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922E45-716F-432A-8BE8-10F872D8B015}"/>
              </a:ext>
            </a:extLst>
          </p:cNvPr>
          <p:cNvSpPr txBox="1"/>
          <p:nvPr/>
        </p:nvSpPr>
        <p:spPr>
          <a:xfrm>
            <a:off x="1470950" y="84452"/>
            <a:ext cx="3354536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POS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앱</a:t>
            </a:r>
          </a:p>
        </p:txBody>
      </p:sp>
    </p:spTree>
    <p:extLst>
      <p:ext uri="{BB962C8B-B14F-4D97-AF65-F5344CB8AC3E}">
        <p14:creationId xmlns:p14="http://schemas.microsoft.com/office/powerpoint/2010/main" val="211287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3981B90-100C-45F8-95FB-80D84912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10" y="805194"/>
            <a:ext cx="9185464" cy="6008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96FCB7-E1B4-4CC4-B3C0-75412C66C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8"/>
            <a:ext cx="1260000" cy="12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0475BC-AD33-4116-BA12-829D1C186E0C}"/>
              </a:ext>
            </a:extLst>
          </p:cNvPr>
          <p:cNvSpPr txBox="1"/>
          <p:nvPr/>
        </p:nvSpPr>
        <p:spPr>
          <a:xfrm>
            <a:off x="1379510" y="43892"/>
            <a:ext cx="3354536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POS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앱</a:t>
            </a:r>
          </a:p>
        </p:txBody>
      </p:sp>
    </p:spTree>
    <p:extLst>
      <p:ext uri="{BB962C8B-B14F-4D97-AF65-F5344CB8AC3E}">
        <p14:creationId xmlns:p14="http://schemas.microsoft.com/office/powerpoint/2010/main" val="2414472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E4D746E-EFFB-4512-9D19-9C78B3B83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6" y="801235"/>
            <a:ext cx="9220698" cy="60128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96D010-5CD0-4BA1-9499-0415F9E2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B803D8-E208-41C4-BEAA-75BB57702BBC}"/>
              </a:ext>
            </a:extLst>
          </p:cNvPr>
          <p:cNvSpPr txBox="1"/>
          <p:nvPr/>
        </p:nvSpPr>
        <p:spPr>
          <a:xfrm>
            <a:off x="1379510" y="43892"/>
            <a:ext cx="3354536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POS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앱</a:t>
            </a:r>
          </a:p>
        </p:txBody>
      </p:sp>
    </p:spTree>
    <p:extLst>
      <p:ext uri="{BB962C8B-B14F-4D97-AF65-F5344CB8AC3E}">
        <p14:creationId xmlns:p14="http://schemas.microsoft.com/office/powerpoint/2010/main" val="3431288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D22F1F7-1C4B-42AD-B940-79814AFE0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097440"/>
            <a:ext cx="8546974" cy="5591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BB37D5-01D1-4F5B-A212-EB906CD1E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E06CE-7943-4C12-896A-7F775AD8F5AC}"/>
              </a:ext>
            </a:extLst>
          </p:cNvPr>
          <p:cNvSpPr txBox="1"/>
          <p:nvPr/>
        </p:nvSpPr>
        <p:spPr>
          <a:xfrm>
            <a:off x="1260000" y="336946"/>
            <a:ext cx="3354536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POS </a:t>
            </a:r>
            <a:r>
              <a:rPr lang="ko-KR" altLang="en-US" sz="28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앱</a:t>
            </a:r>
          </a:p>
        </p:txBody>
      </p:sp>
    </p:spTree>
    <p:extLst>
      <p:ext uri="{BB962C8B-B14F-4D97-AF65-F5344CB8AC3E}">
        <p14:creationId xmlns:p14="http://schemas.microsoft.com/office/powerpoint/2010/main" val="149354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265649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Calibri" pitchFamily="34" charset="0"/>
              </a:rPr>
              <a:t>프로젝트 배경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884238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rPr>
              <a:t>1</a:t>
            </a:r>
            <a:endParaRPr kumimoji="0" lang="ko-KR" altLang="en-US" sz="9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42F72D8-39FD-4A83-B634-C5A72CC2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D9FEF3-88F3-43DD-9CE4-71D19CD953CA}"/>
              </a:ext>
            </a:extLst>
          </p:cNvPr>
          <p:cNvSpPr txBox="1"/>
          <p:nvPr/>
        </p:nvSpPr>
        <p:spPr>
          <a:xfrm>
            <a:off x="2722564" y="715963"/>
            <a:ext cx="3678236" cy="524553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프로젝트 구조 </a:t>
            </a:r>
            <a:r>
              <a:rPr lang="en-US" altLang="ko-KR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( </a:t>
            </a:r>
            <a:r>
              <a:rPr lang="ko-KR" altLang="en-US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시나리오 </a:t>
            </a:r>
            <a:r>
              <a:rPr lang="en-US" altLang="ko-KR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) </a:t>
            </a:r>
            <a:endParaRPr lang="ko-KR" altLang="en-US" sz="2400" b="1" spc="-300" dirty="0">
              <a:solidFill>
                <a:prstClr val="black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E9AC60-B5C0-4D02-A992-B80EBF9C40F2}"/>
              </a:ext>
            </a:extLst>
          </p:cNvPr>
          <p:cNvGrpSpPr/>
          <p:nvPr/>
        </p:nvGrpSpPr>
        <p:grpSpPr>
          <a:xfrm>
            <a:off x="1854391" y="1696128"/>
            <a:ext cx="7873298" cy="4982563"/>
            <a:chOff x="1854391" y="1696128"/>
            <a:chExt cx="7873298" cy="4982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C0E442-E1CA-47CC-8D50-8D16AA9EAA1F}"/>
                </a:ext>
              </a:extLst>
            </p:cNvPr>
            <p:cNvSpPr/>
            <p:nvPr/>
          </p:nvSpPr>
          <p:spPr>
            <a:xfrm>
              <a:off x="2865438" y="1696128"/>
              <a:ext cx="6252955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프랜차이즈 소유주의 서비스 가입 </a:t>
              </a:r>
              <a:r>
                <a:rPr lang="en-US" altLang="ko-KR" sz="2400" b="1" dirty="0">
                  <a:latin typeface="+mn-ea"/>
                </a:rPr>
                <a:t>( </a:t>
              </a:r>
              <a:r>
                <a:rPr lang="ko-KR" altLang="en-US" sz="2400" b="1" dirty="0">
                  <a:latin typeface="+mn-ea"/>
                </a:rPr>
                <a:t>계약 </a:t>
              </a:r>
              <a:r>
                <a:rPr lang="en-US" altLang="ko-KR" sz="2400" b="1" dirty="0">
                  <a:latin typeface="+mn-ea"/>
                </a:rPr>
                <a:t>) </a:t>
              </a: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7CEF4A82-0088-4C24-B46C-4FDD81185657}"/>
                </a:ext>
              </a:extLst>
            </p:cNvPr>
            <p:cNvSpPr/>
            <p:nvPr/>
          </p:nvSpPr>
          <p:spPr>
            <a:xfrm>
              <a:off x="3772917" y="2826353"/>
              <a:ext cx="4049694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>
                  <a:latin typeface="+mn-ea"/>
                </a:rPr>
                <a:t>가맹점 정보 </a:t>
              </a:r>
              <a:r>
                <a:rPr lang="ko-KR" altLang="en-US" sz="2400" b="1" dirty="0">
                  <a:latin typeface="+mn-ea"/>
                </a:rPr>
                <a:t>및 재료 등록</a:t>
              </a:r>
              <a:endParaRPr lang="en-US" altLang="ko-KR" sz="2400" b="1" dirty="0">
                <a:latin typeface="+mn-ea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A796D5F-014D-40DD-9F5E-0071F05436EA}"/>
                </a:ext>
              </a:extLst>
            </p:cNvPr>
            <p:cNvSpPr/>
            <p:nvPr/>
          </p:nvSpPr>
          <p:spPr>
            <a:xfrm>
              <a:off x="1867839" y="6217026"/>
              <a:ext cx="7859850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데이터 수집 및 분석을 통한 솔루션 제공</a:t>
              </a:r>
              <a:endParaRPr lang="en-US" altLang="ko-KR" sz="2400" b="1" dirty="0">
                <a:latin typeface="+mn-ea"/>
              </a:endParaRPr>
            </a:p>
          </p:txBody>
        </p:sp>
        <p:sp>
          <p:nvSpPr>
            <p:cNvPr id="7170" name="직사각형 7169">
              <a:extLst>
                <a:ext uri="{FF2B5EF4-FFF2-40B4-BE49-F238E27FC236}">
                  <a16:creationId xmlns:a16="http://schemas.microsoft.com/office/drawing/2014/main" id="{EE05F986-7CD6-4F06-B113-E5C94D9AD5CF}"/>
                </a:ext>
              </a:extLst>
            </p:cNvPr>
            <p:cNvSpPr/>
            <p:nvPr/>
          </p:nvSpPr>
          <p:spPr>
            <a:xfrm>
              <a:off x="2400043" y="3956578"/>
              <a:ext cx="6885090" cy="46166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latin typeface="+mn-ea"/>
                </a:rPr>
                <a:t>IoT </a:t>
              </a:r>
              <a:r>
                <a:rPr lang="ko-KR" altLang="en-US" sz="2400" b="1" dirty="0">
                  <a:latin typeface="+mn-ea"/>
                </a:rPr>
                <a:t>시스템 </a:t>
              </a:r>
              <a:r>
                <a:rPr lang="en-US" altLang="ko-KR" sz="2400" b="1" dirty="0">
                  <a:latin typeface="+mn-ea"/>
                </a:rPr>
                <a:t>(</a:t>
              </a:r>
              <a:r>
                <a:rPr lang="ko-KR" altLang="en-US" sz="2400" b="1" dirty="0">
                  <a:latin typeface="+mn-ea"/>
                </a:rPr>
                <a:t>센서 하드웨어 </a:t>
              </a:r>
              <a:r>
                <a:rPr lang="en-US" altLang="ko-KR" sz="2400" b="1" dirty="0">
                  <a:latin typeface="+mn-ea"/>
                </a:rPr>
                <a:t>, POS , Tablet ) </a:t>
              </a:r>
              <a:r>
                <a:rPr lang="ko-KR" altLang="en-US" sz="2400" b="1" dirty="0">
                  <a:latin typeface="+mn-ea"/>
                </a:rPr>
                <a:t>제공</a:t>
              </a:r>
              <a:endParaRPr lang="ko-KR" altLang="en-US" sz="2400" dirty="0"/>
            </a:p>
          </p:txBody>
        </p:sp>
        <p:sp>
          <p:nvSpPr>
            <p:cNvPr id="114" name="화살표: 아래쪽 113">
              <a:extLst>
                <a:ext uri="{FF2B5EF4-FFF2-40B4-BE49-F238E27FC236}">
                  <a16:creationId xmlns:a16="http://schemas.microsoft.com/office/drawing/2014/main" id="{147064A7-4918-4F17-8473-5B602A762956}"/>
                </a:ext>
              </a:extLst>
            </p:cNvPr>
            <p:cNvSpPr/>
            <p:nvPr/>
          </p:nvSpPr>
          <p:spPr>
            <a:xfrm>
              <a:off x="5604316" y="3352298"/>
              <a:ext cx="360000" cy="540000"/>
            </a:xfrm>
            <a:prstGeom prst="downArrow">
              <a:avLst>
                <a:gd name="adj1" fmla="val 33999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5" name="화살표: 아래쪽 114">
              <a:extLst>
                <a:ext uri="{FF2B5EF4-FFF2-40B4-BE49-F238E27FC236}">
                  <a16:creationId xmlns:a16="http://schemas.microsoft.com/office/drawing/2014/main" id="{AD99241D-176E-4C02-BAD4-6DB9E663DFF8}"/>
                </a:ext>
              </a:extLst>
            </p:cNvPr>
            <p:cNvSpPr/>
            <p:nvPr/>
          </p:nvSpPr>
          <p:spPr>
            <a:xfrm>
              <a:off x="5604316" y="4482523"/>
              <a:ext cx="360000" cy="540000"/>
            </a:xfrm>
            <a:prstGeom prst="downArrow">
              <a:avLst>
                <a:gd name="adj1" fmla="val 33999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7" name="화살표: 아래쪽 116">
              <a:extLst>
                <a:ext uri="{FF2B5EF4-FFF2-40B4-BE49-F238E27FC236}">
                  <a16:creationId xmlns:a16="http://schemas.microsoft.com/office/drawing/2014/main" id="{C723162A-C959-4637-AD84-233900A78333}"/>
                </a:ext>
              </a:extLst>
            </p:cNvPr>
            <p:cNvSpPr/>
            <p:nvPr/>
          </p:nvSpPr>
          <p:spPr>
            <a:xfrm>
              <a:off x="5604316" y="2222073"/>
              <a:ext cx="360000" cy="540000"/>
            </a:xfrm>
            <a:prstGeom prst="downArrow">
              <a:avLst>
                <a:gd name="adj1" fmla="val 33999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6588A76-E168-4A27-81F5-EB6335D36DC9}"/>
                </a:ext>
              </a:extLst>
            </p:cNvPr>
            <p:cNvSpPr/>
            <p:nvPr/>
          </p:nvSpPr>
          <p:spPr>
            <a:xfrm>
              <a:off x="1854391" y="5086803"/>
              <a:ext cx="7859850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스마트 재고관리 서비스 제공</a:t>
              </a:r>
              <a:endParaRPr lang="en-US" altLang="ko-KR" sz="2400" b="1" dirty="0">
                <a:latin typeface="+mn-ea"/>
              </a:endParaRPr>
            </a:p>
          </p:txBody>
        </p:sp>
        <p:sp>
          <p:nvSpPr>
            <p:cNvPr id="119" name="화살표: 아래쪽 118">
              <a:extLst>
                <a:ext uri="{FF2B5EF4-FFF2-40B4-BE49-F238E27FC236}">
                  <a16:creationId xmlns:a16="http://schemas.microsoft.com/office/drawing/2014/main" id="{13E1041C-1BCD-4EAF-B47D-1C7CA697272E}"/>
                </a:ext>
              </a:extLst>
            </p:cNvPr>
            <p:cNvSpPr/>
            <p:nvPr/>
          </p:nvSpPr>
          <p:spPr>
            <a:xfrm>
              <a:off x="5604316" y="5612748"/>
              <a:ext cx="360000" cy="540000"/>
            </a:xfrm>
            <a:prstGeom prst="downArrow">
              <a:avLst>
                <a:gd name="adj1" fmla="val 33999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676040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1202399" y="336946"/>
            <a:ext cx="7478886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POS</a:t>
            </a:r>
            <a:r>
              <a:rPr lang="ko-KR" altLang="en-US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앱 </a:t>
            </a:r>
            <a:r>
              <a:rPr lang="en-US" altLang="ko-KR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-&gt; Spring WEB Server</a:t>
            </a:r>
            <a:r>
              <a:rPr lang="ko-KR" altLang="en-US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5DC70AD-AF52-4D54-8966-D44E4659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99" y="1064871"/>
            <a:ext cx="9842507" cy="52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4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883575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rPr>
              <a:t>4</a:t>
            </a:r>
            <a:endParaRPr kumimoji="0" lang="ko-KR" altLang="en-US" sz="9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B10C049-F014-41F7-AE33-8798089C5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0" y="777390"/>
            <a:ext cx="9102979" cy="5945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CE710-4A93-44E2-9164-A428054BBEED}"/>
              </a:ext>
            </a:extLst>
          </p:cNvPr>
          <p:cNvSpPr txBox="1"/>
          <p:nvPr/>
        </p:nvSpPr>
        <p:spPr>
          <a:xfrm>
            <a:off x="1544510" y="56562"/>
            <a:ext cx="7478886" cy="586108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en-US" altLang="ko-KR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DB</a:t>
            </a:r>
            <a:r>
              <a:rPr lang="ko-KR" altLang="en-US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r>
              <a:rPr lang="en-US" altLang="ko-KR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-&gt;  Spring WEB Server</a:t>
            </a:r>
            <a:r>
              <a:rPr lang="ko-KR" altLang="en-US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 </a:t>
            </a:r>
            <a:r>
              <a:rPr lang="en-US" altLang="ko-KR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-&gt; </a:t>
            </a:r>
            <a:r>
              <a:rPr lang="ko-KR" altLang="en-US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안드로이드 </a:t>
            </a:r>
            <a:r>
              <a:rPr lang="en-US" altLang="ko-KR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POS</a:t>
            </a:r>
            <a:r>
              <a:rPr lang="ko-KR" altLang="en-US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앱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AC3C6-0BDC-4E17-A01A-427C067AA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4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34099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수행 결과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102944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4</a:t>
            </a:r>
            <a:endParaRPr kumimoji="0" lang="ko-KR" altLang="en-US" sz="9400" b="1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22564" y="715963"/>
            <a:ext cx="1792478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데이터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E51197D-C487-419D-B14D-E64B8666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1557337"/>
            <a:ext cx="8960553" cy="50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5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34099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프로젝트 수행 결과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102944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4</a:t>
            </a:r>
            <a:endParaRPr kumimoji="0" lang="ko-KR" altLang="en-US" sz="9400" b="1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105ADC-4C65-4D7C-8C13-2B0104CA150F}"/>
              </a:ext>
            </a:extLst>
          </p:cNvPr>
          <p:cNvSpPr txBox="1"/>
          <p:nvPr/>
        </p:nvSpPr>
        <p:spPr>
          <a:xfrm>
            <a:off x="2722564" y="715963"/>
            <a:ext cx="1792478" cy="586108"/>
          </a:xfrm>
          <a:prstGeom prst="rect">
            <a:avLst/>
          </a:prstGeom>
          <a:noFill/>
        </p:spPr>
        <p:txBody>
          <a:bodyPr wrap="none" tIns="108000">
            <a:spAutoFit/>
          </a:bodyPr>
          <a:lstStyle/>
          <a:p>
            <a:pPr>
              <a:defRPr/>
            </a:pPr>
            <a:r>
              <a:rPr lang="ko-KR" altLang="en-US" sz="2800" b="1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데이터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A6C5-5EDE-47A7-A1C0-3E4CF9DD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ADEFE4D-2E93-4F38-8350-C3EAA11BE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2379" r="2279" b="5838"/>
          <a:stretch/>
        </p:blipFill>
        <p:spPr>
          <a:xfrm>
            <a:off x="1530350" y="1474786"/>
            <a:ext cx="8698918" cy="51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93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135806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itchFamily="34" charset="0"/>
              </a:rPr>
              <a:t>느낀점</a:t>
            </a:r>
            <a:endParaRPr lang="ko-KR" altLang="en-US" sz="32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itchFamily="34" charset="0"/>
            </a:endParaRP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97815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rPr>
              <a:t>5</a:t>
            </a:r>
            <a:endParaRPr kumimoji="0" lang="ko-KR" altLang="en-US" sz="9400" b="1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9739B-16AB-4413-A4E6-FD003F868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7D71485-1F97-4217-8BFF-4041FC5D18B8}"/>
              </a:ext>
            </a:extLst>
          </p:cNvPr>
          <p:cNvGraphicFramePr>
            <a:graphicFrameLocks noGrp="1"/>
          </p:cNvGraphicFramePr>
          <p:nvPr/>
        </p:nvGraphicFramePr>
        <p:xfrm>
          <a:off x="900212" y="1566862"/>
          <a:ext cx="10686045" cy="5156198"/>
        </p:xfrm>
        <a:graphic>
          <a:graphicData uri="http://schemas.openxmlformats.org/drawingml/2006/table">
            <a:tbl>
              <a:tblPr firstRow="1" bandRow="1"/>
              <a:tblGrid>
                <a:gridCol w="1677477">
                  <a:extLst>
                    <a:ext uri="{9D8B030D-6E8A-4147-A177-3AD203B41FA5}">
                      <a16:colId xmlns:a16="http://schemas.microsoft.com/office/drawing/2014/main" val="2549221002"/>
                    </a:ext>
                  </a:extLst>
                </a:gridCol>
                <a:gridCol w="9008568">
                  <a:extLst>
                    <a:ext uri="{9D8B030D-6E8A-4147-A177-3AD203B41FA5}">
                      <a16:colId xmlns:a16="http://schemas.microsoft.com/office/drawing/2014/main" val="1530948203"/>
                    </a:ext>
                  </a:extLst>
                </a:gridCol>
              </a:tblGrid>
              <a:tr h="517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972088"/>
                  </a:ext>
                </a:extLst>
              </a:tr>
              <a:tr h="940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조현민 </a:t>
                      </a:r>
                      <a:b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</a:b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팀장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·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각 멤버의 책임감이 프로젝트 성과에 큰 영향을 미친다는 것을 </a:t>
                      </a:r>
                      <a:r>
                        <a:rPr lang="ko-KR" altLang="en-US" sz="16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깨달았습니다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·</a:t>
                      </a:r>
                      <a:r>
                        <a:rPr lang="ko-KR" altLang="en-US" sz="16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개발쪽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프로젝트 경험이 많지 않아 계획을 철저하게 짜고 실천하는 것이 쉽지 않았습니다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 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하지만 계획을 신중하게 작성하고 진심으로 </a:t>
                      </a:r>
                      <a:r>
                        <a:rPr lang="ko-KR" altLang="en-US" sz="16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실천해야함을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깨달았습니다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</a:t>
                      </a:r>
                      <a:endParaRPr lang="ko-KR" altLang="en-US" sz="16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672731"/>
                  </a:ext>
                </a:extLst>
              </a:tr>
              <a:tr h="919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윤동현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· 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현업에서 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IT 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프로젝트가 진행되는 절차를 알 수 있어서 유익하였습니다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 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또한 과정을 수강하며 제 역량이 많이 성장한 것을 느낄 수 있었습니다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 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동시에 앞으로 어떤 부분을 보완하고 더 연구해야 제가 더 성장할 수 있을지 알 수 있는 프로젝트였습니다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639210"/>
                  </a:ext>
                </a:extLst>
              </a:tr>
              <a:tr h="919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프로젝트를 계획 구상 하고 구현하는 과정을 계획적이고 문서화 시키는 부분이 신기하면서 참 많이 어려웠습니다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계획을 잘 세워놓고 실천이 안되는 경우가 많았습니다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나의 부족한 역량에  대해서 자세히 알 수 있어서 좋았습니다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31111"/>
                  </a:ext>
                </a:extLst>
              </a:tr>
              <a:tr h="940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최희은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·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이번 프로젝트를 통해서 기술관련 내용도 복습했던 기회이기도 하였지만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더 많이 배울 수 있었던 것은 프로젝트를 진행하고 일정관리 및 협업 부분에서 더 많이 배울 수 있었던 기회였습니다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 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앞으로 겪을 프로젝트에서도 큰 도움이 될 </a:t>
                      </a:r>
                      <a:r>
                        <a:rPr lang="ko-KR" altLang="en-US" sz="16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의미있는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프로젝트라고 생각됩니다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</a:t>
                      </a:r>
                      <a:endParaRPr lang="ko-KR" altLang="en-US" sz="16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744807"/>
                  </a:ext>
                </a:extLst>
              </a:tr>
              <a:tr h="919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장민재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·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실력이 뛰어난 팀원들과 함께 해서 프로젝트가 수월하게 끝났습니다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 </a:t>
                      </a:r>
                      <a:r>
                        <a:rPr lang="ko-KR" altLang="en-US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프로젝트 기획과 데이터베이스 설계에 있어서 부족함을 느꼈습니다</a:t>
                      </a:r>
                      <a:r>
                        <a:rPr lang="en-US" altLang="ko-KR" sz="16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.</a:t>
                      </a:r>
                      <a:endParaRPr lang="ko-KR" altLang="en-US" sz="16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89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87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BD9178-5396-456E-BCB2-6BACD4427FE6}"/>
              </a:ext>
            </a:extLst>
          </p:cNvPr>
          <p:cNvSpPr/>
          <p:nvPr/>
        </p:nvSpPr>
        <p:spPr>
          <a:xfrm>
            <a:off x="120611" y="1486355"/>
            <a:ext cx="1739153" cy="427616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9A5C1C1-026C-4243-B066-59C18268E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000" y="5607793"/>
            <a:ext cx="1260000" cy="1260000"/>
          </a:xfrm>
          <a:prstGeom prst="rect">
            <a:avLst/>
          </a:prstGeom>
        </p:spPr>
      </p:pic>
      <p:pic>
        <p:nvPicPr>
          <p:cNvPr id="4" name="그림 3" descr="머그, 테이블이(가) 표시된 사진&#10;&#10;자동 생성된 설명">
            <a:extLst>
              <a:ext uri="{FF2B5EF4-FFF2-40B4-BE49-F238E27FC236}">
                <a16:creationId xmlns:a16="http://schemas.microsoft.com/office/drawing/2014/main" id="{2F35901D-42B6-47AF-979F-16318ABE9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9" y="1817790"/>
            <a:ext cx="1113277" cy="1113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B3BB570-A849-4380-9D90-8A55CA09E5BD}"/>
              </a:ext>
            </a:extLst>
          </p:cNvPr>
          <p:cNvSpPr/>
          <p:nvPr/>
        </p:nvSpPr>
        <p:spPr>
          <a:xfrm>
            <a:off x="289845" y="1223135"/>
            <a:ext cx="1394905" cy="4421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프랜차이즈</a:t>
            </a:r>
            <a:endParaRPr lang="en-US" altLang="ko-KR" b="1" dirty="0"/>
          </a:p>
        </p:txBody>
      </p:sp>
      <p:pic>
        <p:nvPicPr>
          <p:cNvPr id="56" name="그림 55" descr="머그, 테이블이(가) 표시된 사진&#10;&#10;자동 생성된 설명">
            <a:extLst>
              <a:ext uri="{FF2B5EF4-FFF2-40B4-BE49-F238E27FC236}">
                <a16:creationId xmlns:a16="http://schemas.microsoft.com/office/drawing/2014/main" id="{41B085A3-1DBF-43A5-AA63-B71D40DFF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9" y="3011751"/>
            <a:ext cx="1113277" cy="1113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그림 56" descr="머그, 테이블이(가) 표시된 사진&#10;&#10;자동 생성된 설명">
            <a:extLst>
              <a:ext uri="{FF2B5EF4-FFF2-40B4-BE49-F238E27FC236}">
                <a16:creationId xmlns:a16="http://schemas.microsoft.com/office/drawing/2014/main" id="{B44F593C-C6BF-4439-AD16-D7947C2C8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9" y="4205712"/>
            <a:ext cx="1113277" cy="1113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8328994-F4E3-455A-9295-229ADCCEB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14" y="2374305"/>
            <a:ext cx="3404107" cy="18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DD1922-6A91-470A-9256-F124662BC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94" y="1347614"/>
            <a:ext cx="992157" cy="992157"/>
          </a:xfrm>
          <a:prstGeom prst="rect">
            <a:avLst/>
          </a:prstGeom>
        </p:spPr>
      </p:pic>
      <p:pic>
        <p:nvPicPr>
          <p:cNvPr id="26" name="그림 25" descr="장치, 부채, 하얀색, 자전거이(가) 표시된 사진&#10;&#10;자동 생성된 설명">
            <a:extLst>
              <a:ext uri="{FF2B5EF4-FFF2-40B4-BE49-F238E27FC236}">
                <a16:creationId xmlns:a16="http://schemas.microsoft.com/office/drawing/2014/main" id="{39AC9CF2-FEC6-47B6-9A9E-38B2083B2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87" y="1563358"/>
            <a:ext cx="689000" cy="689000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3C85F6F-3A0B-4E46-B79C-2B9E7301DD0F}"/>
              </a:ext>
            </a:extLst>
          </p:cNvPr>
          <p:cNvSpPr/>
          <p:nvPr/>
        </p:nvSpPr>
        <p:spPr>
          <a:xfrm>
            <a:off x="3200400" y="866232"/>
            <a:ext cx="7620000" cy="59290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5BB85C-6CF2-4F7A-A3F0-46529283A823}"/>
              </a:ext>
            </a:extLst>
          </p:cNvPr>
          <p:cNvSpPr/>
          <p:nvPr/>
        </p:nvSpPr>
        <p:spPr>
          <a:xfrm>
            <a:off x="5891101" y="546236"/>
            <a:ext cx="2727732" cy="5616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재고 </a:t>
            </a:r>
            <a:r>
              <a:rPr lang="ko-KR" altLang="en-US" sz="2000" b="1" dirty="0" err="1"/>
              <a:t>와쳐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(Watcher)</a:t>
            </a:r>
            <a:endParaRPr lang="ko-KR" altLang="en-US" sz="20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ADB78DC-5EAC-48B6-9A4E-27CD299A299F}"/>
              </a:ext>
            </a:extLst>
          </p:cNvPr>
          <p:cNvSpPr/>
          <p:nvPr/>
        </p:nvSpPr>
        <p:spPr>
          <a:xfrm>
            <a:off x="3321300" y="1285691"/>
            <a:ext cx="3633086" cy="343729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E8AFF31C-E41B-4798-9249-F80D0443F340}"/>
              </a:ext>
            </a:extLst>
          </p:cNvPr>
          <p:cNvSpPr/>
          <p:nvPr/>
        </p:nvSpPr>
        <p:spPr>
          <a:xfrm>
            <a:off x="4330623" y="1162020"/>
            <a:ext cx="1394905" cy="32238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웹 서비스</a:t>
            </a:r>
            <a:endParaRPr lang="en-US" altLang="ko-KR" b="1" dirty="0"/>
          </a:p>
        </p:txBody>
      </p:sp>
      <p:pic>
        <p:nvPicPr>
          <p:cNvPr id="58" name="그림 57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45881CA5-5BC2-4F1D-B7E9-2EB536132A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19" y="1619130"/>
            <a:ext cx="805420" cy="805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그림 58" descr="시계, 표지판, 플레이트이(가) 표시된 사진&#10;&#10;자동 생성된 설명">
            <a:extLst>
              <a:ext uri="{FF2B5EF4-FFF2-40B4-BE49-F238E27FC236}">
                <a16:creationId xmlns:a16="http://schemas.microsoft.com/office/drawing/2014/main" id="{1112364E-882C-4176-8005-A96561FD8C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47" y="1619130"/>
            <a:ext cx="805421" cy="80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4EEB9F7-0B95-43D4-A895-41C875004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33" y="1619130"/>
            <a:ext cx="805420" cy="805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F8E73F0-EED8-458E-B0BD-AA8BEB6E47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t="17072" r="23550" b="24182"/>
          <a:stretch/>
        </p:blipFill>
        <p:spPr>
          <a:xfrm>
            <a:off x="7866615" y="2612749"/>
            <a:ext cx="875192" cy="986036"/>
          </a:xfrm>
          <a:prstGeom prst="rect">
            <a:avLst/>
          </a:prstGeom>
          <a:ln>
            <a:noFill/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848A9C-8E54-4FEA-874D-0A48F924488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t="17072" r="23550" b="24182"/>
          <a:stretch/>
        </p:blipFill>
        <p:spPr>
          <a:xfrm>
            <a:off x="9424253" y="2612749"/>
            <a:ext cx="875192" cy="986036"/>
          </a:xfrm>
          <a:prstGeom prst="rect">
            <a:avLst/>
          </a:prstGeom>
          <a:ln>
            <a:noFill/>
          </a:ln>
        </p:spPr>
      </p:pic>
      <p:pic>
        <p:nvPicPr>
          <p:cNvPr id="65" name="그림 64" descr="그리기, 표지판, 음식이(가) 표시된 사진&#10;&#10;자동 생성된 설명">
            <a:extLst>
              <a:ext uri="{FF2B5EF4-FFF2-40B4-BE49-F238E27FC236}">
                <a16:creationId xmlns:a16="http://schemas.microsoft.com/office/drawing/2014/main" id="{0C0D6BE5-819A-4872-9D78-787E825807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779" y="2818652"/>
            <a:ext cx="410540" cy="410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D73DFF-4C19-41E1-8AEA-99C1EA69E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99" y="3598785"/>
            <a:ext cx="890946" cy="890946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150658-1577-4D74-B291-D3AEA53003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47" y="3651735"/>
            <a:ext cx="854260" cy="854260"/>
          </a:xfrm>
          <a:prstGeom prst="rect">
            <a:avLst/>
          </a:prstGeom>
          <a:ln>
            <a:noFill/>
          </a:ln>
        </p:spPr>
      </p:pic>
      <p:pic>
        <p:nvPicPr>
          <p:cNvPr id="68" name="그림 67" descr="옅은이(가) 표시된 사진&#10;&#10;자동 생성된 설명">
            <a:extLst>
              <a:ext uri="{FF2B5EF4-FFF2-40B4-BE49-F238E27FC236}">
                <a16:creationId xmlns:a16="http://schemas.microsoft.com/office/drawing/2014/main" id="{185DA88B-7235-4946-978E-41DF6D23D5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0626">
            <a:off x="8844016" y="3318408"/>
            <a:ext cx="493534" cy="493534"/>
          </a:xfrm>
          <a:prstGeom prst="rect">
            <a:avLst/>
          </a:prstGeom>
          <a:ln>
            <a:noFill/>
          </a:ln>
        </p:spPr>
      </p:pic>
      <p:pic>
        <p:nvPicPr>
          <p:cNvPr id="70" name="그림 69" descr="그리기, 표지판, 음식이(가) 표시된 사진&#10;&#10;자동 생성된 설명">
            <a:extLst>
              <a:ext uri="{FF2B5EF4-FFF2-40B4-BE49-F238E27FC236}">
                <a16:creationId xmlns:a16="http://schemas.microsoft.com/office/drawing/2014/main" id="{28697C6A-F6CA-4EBB-9432-112E3E42C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47" y="2813091"/>
            <a:ext cx="388532" cy="388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07ABC6-B242-49A9-8EC1-D23B65AA01CA}"/>
              </a:ext>
            </a:extLst>
          </p:cNvPr>
          <p:cNvSpPr/>
          <p:nvPr/>
        </p:nvSpPr>
        <p:spPr>
          <a:xfrm>
            <a:off x="7468818" y="1284103"/>
            <a:ext cx="3155576" cy="343474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1D7EF5BD-FABD-412B-9F89-0702F3469D0A}"/>
              </a:ext>
            </a:extLst>
          </p:cNvPr>
          <p:cNvSpPr/>
          <p:nvPr/>
        </p:nvSpPr>
        <p:spPr>
          <a:xfrm>
            <a:off x="8166835" y="1159284"/>
            <a:ext cx="1675438" cy="31664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IoT </a:t>
            </a:r>
            <a:r>
              <a:rPr lang="ko-KR" altLang="en-US" b="1" dirty="0"/>
              <a:t>시스템</a:t>
            </a:r>
            <a:endParaRPr lang="en-US" altLang="ko-KR" b="1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5C5AC206-568E-491C-8FF4-1A38521C17E9}"/>
              </a:ext>
            </a:extLst>
          </p:cNvPr>
          <p:cNvSpPr/>
          <p:nvPr/>
        </p:nvSpPr>
        <p:spPr>
          <a:xfrm>
            <a:off x="5022279" y="4996517"/>
            <a:ext cx="4485768" cy="158366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1589E1E-3DA6-405F-8E90-CCBFC69AFD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17" y="5308330"/>
            <a:ext cx="2573069" cy="1017669"/>
          </a:xfrm>
          <a:prstGeom prst="rect">
            <a:avLst/>
          </a:prstGeom>
          <a:ln>
            <a:noFill/>
          </a:ln>
        </p:spPr>
      </p:pic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C59999B6-7D9F-4DB0-BCE8-F10D2E00C923}"/>
              </a:ext>
            </a:extLst>
          </p:cNvPr>
          <p:cNvSpPr/>
          <p:nvPr/>
        </p:nvSpPr>
        <p:spPr>
          <a:xfrm>
            <a:off x="5802928" y="4889644"/>
            <a:ext cx="2812060" cy="33377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수집 </a:t>
            </a:r>
            <a:r>
              <a:rPr lang="en-US" altLang="ko-KR" b="1" dirty="0"/>
              <a:t>&amp;</a:t>
            </a:r>
            <a:r>
              <a:rPr lang="ko-KR" altLang="en-US" b="1" dirty="0"/>
              <a:t>분석</a:t>
            </a:r>
            <a:endParaRPr lang="en-US" altLang="ko-KR" b="1" dirty="0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AD2E3C0A-9313-4EAA-AF01-DAEE558D919F}"/>
              </a:ext>
            </a:extLst>
          </p:cNvPr>
          <p:cNvSpPr/>
          <p:nvPr/>
        </p:nvSpPr>
        <p:spPr>
          <a:xfrm>
            <a:off x="1904323" y="3543754"/>
            <a:ext cx="1265530" cy="1613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866957-4C66-4372-9297-86A2C0F6DFE1}"/>
              </a:ext>
            </a:extLst>
          </p:cNvPr>
          <p:cNvSpPr/>
          <p:nvPr/>
        </p:nvSpPr>
        <p:spPr>
          <a:xfrm>
            <a:off x="1818266" y="3229192"/>
            <a:ext cx="1362264" cy="29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서비스가입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01D6D-3E03-4A42-8E9B-1AFEFFAB8CC9}"/>
              </a:ext>
            </a:extLst>
          </p:cNvPr>
          <p:cNvSpPr txBox="1"/>
          <p:nvPr/>
        </p:nvSpPr>
        <p:spPr>
          <a:xfrm>
            <a:off x="168117" y="151996"/>
            <a:ext cx="3678236" cy="5245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tIns="108000">
            <a:spAutoFit/>
          </a:bodyPr>
          <a:lstStyle/>
          <a:p>
            <a:pPr algn="ctr">
              <a:defRPr/>
            </a:pPr>
            <a:r>
              <a:rPr lang="ko-KR" altLang="en-US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프로젝트 구조 </a:t>
            </a:r>
            <a:r>
              <a:rPr lang="en-US" altLang="ko-KR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( </a:t>
            </a:r>
            <a:r>
              <a:rPr lang="ko-KR" altLang="en-US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시나리오 </a:t>
            </a:r>
            <a:r>
              <a:rPr lang="en-US" altLang="ko-KR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) </a:t>
            </a:r>
            <a:endParaRPr lang="ko-KR" altLang="en-US" sz="2400" b="1" spc="-300" dirty="0">
              <a:solidFill>
                <a:prstClr val="black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9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265649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Calibri" pitchFamily="34" charset="0"/>
              </a:rPr>
              <a:t>프로젝트 배경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884238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rPr>
              <a:t>1</a:t>
            </a:r>
            <a:endParaRPr kumimoji="0" lang="ko-KR" altLang="en-US" sz="9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42F72D8-39FD-4A83-B634-C5A72CC2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D9FEF3-88F3-43DD-9CE4-71D19CD953CA}"/>
              </a:ext>
            </a:extLst>
          </p:cNvPr>
          <p:cNvSpPr txBox="1"/>
          <p:nvPr/>
        </p:nvSpPr>
        <p:spPr>
          <a:xfrm>
            <a:off x="2722564" y="715963"/>
            <a:ext cx="3678236" cy="524553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프로젝트 구조 </a:t>
            </a:r>
            <a:r>
              <a:rPr lang="en-US" altLang="ko-KR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( </a:t>
            </a:r>
            <a:r>
              <a:rPr lang="ko-KR" altLang="en-US" sz="2400" b="1" spc="-300" dirty="0" err="1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아키텍쳐</a:t>
            </a:r>
            <a:r>
              <a:rPr lang="ko-KR" altLang="en-US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) </a:t>
            </a:r>
            <a:endParaRPr lang="ko-KR" altLang="en-US" sz="2400" b="1" spc="-300" dirty="0">
              <a:solidFill>
                <a:prstClr val="black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D7F7F6-A650-4595-AD9B-96C81978D002}"/>
              </a:ext>
            </a:extLst>
          </p:cNvPr>
          <p:cNvSpPr/>
          <p:nvPr/>
        </p:nvSpPr>
        <p:spPr>
          <a:xfrm>
            <a:off x="1530350" y="1696128"/>
            <a:ext cx="10267950" cy="5161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안드로이드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&amp;  IoT </a:t>
            </a:r>
            <a:br>
              <a:rPr lang="en-US" altLang="ko-KR" sz="24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b="1" dirty="0">
                <a:solidFill>
                  <a:schemeClr val="tx1"/>
                </a:solidFill>
                <a:latin typeface="+mn-ea"/>
              </a:rPr>
              <a:t>POS :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매장의 고객 주문 및 판매 현황 데이터 전송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(Kiosk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형태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r>
              <a:rPr lang="en-US" altLang="ko-KR" b="1" dirty="0">
                <a:solidFill>
                  <a:schemeClr val="tx1"/>
                </a:solidFill>
                <a:latin typeface="+mn-ea"/>
              </a:rPr>
              <a:t>Local Pad : IoT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센서값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송수신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발주 및 배송상태 확인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FCM Notify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수신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r>
              <a:rPr lang="en-US" altLang="ko-KR" b="1" dirty="0">
                <a:solidFill>
                  <a:schemeClr val="tx1"/>
                </a:solidFill>
                <a:latin typeface="+mn-ea"/>
              </a:rPr>
              <a:t>Logistics :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물품 배송현황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ECU(</a:t>
            </a:r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Lattepanda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CAN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을 이용한 통신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웹 서버</a:t>
            </a:r>
            <a:br>
              <a:rPr lang="en-US" altLang="ko-KR" sz="24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b="1" dirty="0">
                <a:solidFill>
                  <a:schemeClr val="tx1"/>
                </a:solidFill>
                <a:latin typeface="+mn-ea"/>
              </a:rPr>
              <a:t>Back-End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: Spring &amp; </a:t>
            </a:r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Mybatis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, AWS EC2 , Apache Tomcat, 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r>
              <a:rPr lang="en-US" altLang="ko-KR" b="1" dirty="0">
                <a:solidFill>
                  <a:schemeClr val="tx1"/>
                </a:solidFill>
                <a:latin typeface="+mn-ea"/>
              </a:rPr>
              <a:t>Front-End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: Bootstrap, HTML5, AJAX &amp; jQuery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데이터베이스 </a:t>
            </a:r>
            <a:br>
              <a:rPr lang="en-US" altLang="ko-KR" sz="24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b="1" dirty="0">
                <a:solidFill>
                  <a:schemeClr val="tx1"/>
                </a:solidFill>
                <a:latin typeface="+mn-ea"/>
              </a:rPr>
              <a:t>DB : Oracle Database , Hadoop HDFS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분석도구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: Hadoop Hive, R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시각화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Highcharts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( Java )  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FCM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스프링과 연동하여 안드로이드 앱에 메시지 전송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 </a:t>
            </a:r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LocalPad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)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</a:rPr>
            </a:b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251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9C00CD6-212A-4CC6-8CC1-96620AC2969B}"/>
              </a:ext>
            </a:extLst>
          </p:cNvPr>
          <p:cNvCxnSpPr>
            <a:cxnSpLocks/>
            <a:stCxn id="97" idx="2"/>
            <a:endCxn id="41" idx="1"/>
          </p:cNvCxnSpPr>
          <p:nvPr/>
        </p:nvCxnSpPr>
        <p:spPr>
          <a:xfrm>
            <a:off x="3234319" y="1462259"/>
            <a:ext cx="1144309" cy="4002857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7F16F3DB-5597-443C-98ED-41508C0629CF}"/>
              </a:ext>
            </a:extLst>
          </p:cNvPr>
          <p:cNvCxnSpPr>
            <a:cxnSpLocks/>
            <a:stCxn id="91" idx="3"/>
            <a:endCxn id="41" idx="1"/>
          </p:cNvCxnSpPr>
          <p:nvPr/>
        </p:nvCxnSpPr>
        <p:spPr>
          <a:xfrm>
            <a:off x="1255040" y="3022621"/>
            <a:ext cx="3123588" cy="2442495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4ABE5F-534F-43D6-8610-B24BFFEACACA}"/>
              </a:ext>
            </a:extLst>
          </p:cNvPr>
          <p:cNvCxnSpPr>
            <a:cxnSpLocks/>
            <a:stCxn id="85" idx="3"/>
            <a:endCxn id="41" idx="1"/>
          </p:cNvCxnSpPr>
          <p:nvPr/>
        </p:nvCxnSpPr>
        <p:spPr>
          <a:xfrm>
            <a:off x="1070681" y="1405417"/>
            <a:ext cx="3307947" cy="4059699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 descr="그리기이(가) 표시된 사진&#10;&#10;자동 생성된 설명">
            <a:extLst>
              <a:ext uri="{FF2B5EF4-FFF2-40B4-BE49-F238E27FC236}">
                <a16:creationId xmlns:a16="http://schemas.microsoft.com/office/drawing/2014/main" id="{027E6603-8AEF-4367-83E5-FA85535DE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997" y="4604118"/>
            <a:ext cx="889369" cy="915683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B258AED-6017-40D2-A9A0-2835D6D3FB2D}"/>
              </a:ext>
            </a:extLst>
          </p:cNvPr>
          <p:cNvSpPr/>
          <p:nvPr/>
        </p:nvSpPr>
        <p:spPr>
          <a:xfrm>
            <a:off x="9451346" y="4447680"/>
            <a:ext cx="2485094" cy="10816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 descr="그리기이(가) 표시된 사진&#10;&#10;자동 생성된 설명">
            <a:extLst>
              <a:ext uri="{FF2B5EF4-FFF2-40B4-BE49-F238E27FC236}">
                <a16:creationId xmlns:a16="http://schemas.microsoft.com/office/drawing/2014/main" id="{9FE2630E-D8E5-4826-BC8B-745270FFC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082" y="2821634"/>
            <a:ext cx="502246" cy="502246"/>
          </a:xfrm>
          <a:prstGeom prst="rect">
            <a:avLst/>
          </a:prstGeom>
        </p:spPr>
      </p:pic>
      <p:pic>
        <p:nvPicPr>
          <p:cNvPr id="127" name="그림 126" descr="개체, 시계이(가) 표시된 사진&#10;&#10;자동 생성된 설명">
            <a:extLst>
              <a:ext uri="{FF2B5EF4-FFF2-40B4-BE49-F238E27FC236}">
                <a16:creationId xmlns:a16="http://schemas.microsoft.com/office/drawing/2014/main" id="{0AE23BAF-F7FB-4B96-8A58-4FEFFA327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07" y="2736287"/>
            <a:ext cx="629909" cy="629909"/>
          </a:xfrm>
          <a:prstGeom prst="rect">
            <a:avLst/>
          </a:prstGeom>
        </p:spPr>
      </p:pic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6CC40F5D-918D-43D9-ACC9-615C2CA2C471}"/>
              </a:ext>
            </a:extLst>
          </p:cNvPr>
          <p:cNvSpPr/>
          <p:nvPr/>
        </p:nvSpPr>
        <p:spPr>
          <a:xfrm>
            <a:off x="9685069" y="4276614"/>
            <a:ext cx="2069861" cy="30736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Hadoop Server</a:t>
            </a:r>
            <a:endParaRPr lang="ko-KR" altLang="en-US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9A5C1C1-026C-4243-B066-59C18268E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000" y="5607793"/>
            <a:ext cx="1260000" cy="1260000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16A573F-1399-4F9C-86F5-D96544E256EF}"/>
              </a:ext>
            </a:extLst>
          </p:cNvPr>
          <p:cNvSpPr/>
          <p:nvPr/>
        </p:nvSpPr>
        <p:spPr>
          <a:xfrm>
            <a:off x="75453" y="4563311"/>
            <a:ext cx="2638019" cy="21461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DBD611-189B-4A81-9D3E-38D946EEC578}"/>
              </a:ext>
            </a:extLst>
          </p:cNvPr>
          <p:cNvGrpSpPr/>
          <p:nvPr/>
        </p:nvGrpSpPr>
        <p:grpSpPr>
          <a:xfrm>
            <a:off x="397264" y="4882579"/>
            <a:ext cx="1641007" cy="551026"/>
            <a:chOff x="2316752" y="4953818"/>
            <a:chExt cx="1641007" cy="551026"/>
          </a:xfrm>
        </p:grpSpPr>
        <p:pic>
          <p:nvPicPr>
            <p:cNvPr id="25" name="그림 24" descr="음식, 그리기이(가) 표시된 사진&#10;&#10;자동 생성된 설명">
              <a:extLst>
                <a:ext uri="{FF2B5EF4-FFF2-40B4-BE49-F238E27FC236}">
                  <a16:creationId xmlns:a16="http://schemas.microsoft.com/office/drawing/2014/main" id="{742A0094-A365-4E6D-A0C2-A65931F45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752" y="4953818"/>
              <a:ext cx="540000" cy="551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 descr="시계, 표지판, 플레이트이(가) 표시된 사진&#10;&#10;자동 생성된 설명">
              <a:extLst>
                <a:ext uri="{FF2B5EF4-FFF2-40B4-BE49-F238E27FC236}">
                  <a16:creationId xmlns:a16="http://schemas.microsoft.com/office/drawing/2014/main" id="{0F034B8B-7715-469A-87CB-73508CBE9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398" y="4953818"/>
              <a:ext cx="540000" cy="551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95BB25-B43E-4E42-8B3E-C2B920A8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759" y="4953818"/>
              <a:ext cx="540000" cy="540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E4931C4B-A3F1-4551-BD22-A3C52E2794FF}"/>
              </a:ext>
            </a:extLst>
          </p:cNvPr>
          <p:cNvSpPr/>
          <p:nvPr/>
        </p:nvSpPr>
        <p:spPr>
          <a:xfrm>
            <a:off x="438540" y="4387099"/>
            <a:ext cx="1853706" cy="3113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 </a:t>
            </a:r>
            <a:r>
              <a:rPr lang="ko-KR" altLang="en-US" dirty="0"/>
              <a:t>컨테이너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A9DCE4C-5A62-4EE8-9F30-E7A90F1F86CF}"/>
              </a:ext>
            </a:extLst>
          </p:cNvPr>
          <p:cNvGrpSpPr/>
          <p:nvPr/>
        </p:nvGrpSpPr>
        <p:grpSpPr>
          <a:xfrm>
            <a:off x="397265" y="5435777"/>
            <a:ext cx="1641007" cy="551026"/>
            <a:chOff x="2316752" y="4953818"/>
            <a:chExt cx="1641007" cy="551026"/>
          </a:xfrm>
        </p:grpSpPr>
        <p:pic>
          <p:nvPicPr>
            <p:cNvPr id="60" name="그림 59" descr="음식, 그리기이(가) 표시된 사진&#10;&#10;자동 생성된 설명">
              <a:extLst>
                <a:ext uri="{FF2B5EF4-FFF2-40B4-BE49-F238E27FC236}">
                  <a16:creationId xmlns:a16="http://schemas.microsoft.com/office/drawing/2014/main" id="{060C6FEA-7836-48EC-81E9-24252FF4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752" y="4953818"/>
              <a:ext cx="540000" cy="551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그림 60" descr="시계, 표지판, 플레이트이(가) 표시된 사진&#10;&#10;자동 생성된 설명">
              <a:extLst>
                <a:ext uri="{FF2B5EF4-FFF2-40B4-BE49-F238E27FC236}">
                  <a16:creationId xmlns:a16="http://schemas.microsoft.com/office/drawing/2014/main" id="{3635D32B-20EC-4866-A13F-B9957E37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398" y="4953818"/>
              <a:ext cx="540000" cy="551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F577A28-FB90-461D-8A2F-E38784BB9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759" y="4953818"/>
              <a:ext cx="540000" cy="54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7F0186F-41BB-4A67-B16A-22762D136880}"/>
              </a:ext>
            </a:extLst>
          </p:cNvPr>
          <p:cNvGrpSpPr/>
          <p:nvPr/>
        </p:nvGrpSpPr>
        <p:grpSpPr>
          <a:xfrm>
            <a:off x="397596" y="5999657"/>
            <a:ext cx="1641007" cy="551026"/>
            <a:chOff x="2316752" y="4953818"/>
            <a:chExt cx="1641007" cy="551026"/>
          </a:xfrm>
        </p:grpSpPr>
        <p:pic>
          <p:nvPicPr>
            <p:cNvPr id="65" name="그림 64" descr="음식, 그리기이(가) 표시된 사진&#10;&#10;자동 생성된 설명">
              <a:extLst>
                <a:ext uri="{FF2B5EF4-FFF2-40B4-BE49-F238E27FC236}">
                  <a16:creationId xmlns:a16="http://schemas.microsoft.com/office/drawing/2014/main" id="{2CE799AB-13FD-4B7C-A790-1668D234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752" y="4953818"/>
              <a:ext cx="540000" cy="551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6" name="그림 65" descr="시계, 표지판, 플레이트이(가) 표시된 사진&#10;&#10;자동 생성된 설명">
              <a:extLst>
                <a:ext uri="{FF2B5EF4-FFF2-40B4-BE49-F238E27FC236}">
                  <a16:creationId xmlns:a16="http://schemas.microsoft.com/office/drawing/2014/main" id="{13298A74-E3D4-4A8E-934E-CDA32E4C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398" y="4953818"/>
              <a:ext cx="540000" cy="551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56341D95-789C-4C86-A189-B29E77F1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759" y="4953818"/>
              <a:ext cx="540000" cy="54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" name="그림 9" descr="거울, 개체이(가) 표시된 사진&#10;&#10;자동 생성된 설명">
            <a:extLst>
              <a:ext uri="{FF2B5EF4-FFF2-40B4-BE49-F238E27FC236}">
                <a16:creationId xmlns:a16="http://schemas.microsoft.com/office/drawing/2014/main" id="{B23175E2-8A1F-472C-88B6-A0E723088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79" y="5986803"/>
            <a:ext cx="540000" cy="540000"/>
          </a:xfrm>
          <a:prstGeom prst="rect">
            <a:avLst/>
          </a:prstGeom>
        </p:spPr>
      </p:pic>
      <p:pic>
        <p:nvPicPr>
          <p:cNvPr id="13" name="그림 12" descr="그리기, 공이(가) 표시된 사진&#10;&#10;자동 생성된 설명">
            <a:extLst>
              <a:ext uri="{FF2B5EF4-FFF2-40B4-BE49-F238E27FC236}">
                <a16:creationId xmlns:a16="http://schemas.microsoft.com/office/drawing/2014/main" id="{E44173D6-ED77-4141-B1D2-C6C9DAAB7D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27" y="5515666"/>
            <a:ext cx="435600" cy="43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3ACC26-CADE-47DD-BB7A-CC421B6A72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33" y="4868289"/>
            <a:ext cx="551026" cy="551026"/>
          </a:xfrm>
          <a:prstGeom prst="rect">
            <a:avLst/>
          </a:prstGeom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600EE0B-BED3-4211-ABFF-2F60EBB1A195}"/>
              </a:ext>
            </a:extLst>
          </p:cNvPr>
          <p:cNvSpPr/>
          <p:nvPr/>
        </p:nvSpPr>
        <p:spPr>
          <a:xfrm>
            <a:off x="294058" y="927716"/>
            <a:ext cx="776623" cy="9554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0B745142-39AC-4B99-B446-70B06299B3E0}"/>
              </a:ext>
            </a:extLst>
          </p:cNvPr>
          <p:cNvSpPr/>
          <p:nvPr/>
        </p:nvSpPr>
        <p:spPr>
          <a:xfrm>
            <a:off x="267218" y="627265"/>
            <a:ext cx="823556" cy="3401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POS 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E0BE6E-565B-4C30-90E1-FCE7A72E9D49}"/>
              </a:ext>
            </a:extLst>
          </p:cNvPr>
          <p:cNvGrpSpPr/>
          <p:nvPr/>
        </p:nvGrpSpPr>
        <p:grpSpPr>
          <a:xfrm>
            <a:off x="349654" y="994274"/>
            <a:ext cx="662516" cy="810482"/>
            <a:chOff x="292603" y="2121795"/>
            <a:chExt cx="841985" cy="1040818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471829E9-D34C-4F43-A94A-1FE5F3EC7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9" t="17072" r="23550" b="24182"/>
            <a:stretch/>
          </p:blipFill>
          <p:spPr>
            <a:xfrm>
              <a:off x="292603" y="2121795"/>
              <a:ext cx="841985" cy="104081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87" name="그림 86" descr="그리기, 표지판, 음식이(가) 표시된 사진&#10;&#10;자동 생성된 설명">
              <a:extLst>
                <a:ext uri="{FF2B5EF4-FFF2-40B4-BE49-F238E27FC236}">
                  <a16:creationId xmlns:a16="http://schemas.microsoft.com/office/drawing/2014/main" id="{E3CFC671-5007-4B18-9488-AA01FE31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85" y="2399007"/>
              <a:ext cx="364440" cy="36444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00FABF-D483-4CAC-B37A-40D3FEC3F6C6}"/>
              </a:ext>
            </a:extLst>
          </p:cNvPr>
          <p:cNvGrpSpPr/>
          <p:nvPr/>
        </p:nvGrpSpPr>
        <p:grpSpPr>
          <a:xfrm>
            <a:off x="364637" y="2487652"/>
            <a:ext cx="890403" cy="1088029"/>
            <a:chOff x="3564662" y="4677740"/>
            <a:chExt cx="2033709" cy="1494447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EE84C398-4324-4F6F-A314-269820FD7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9" t="17072" r="23550" b="24182"/>
            <a:stretch/>
          </p:blipFill>
          <p:spPr>
            <a:xfrm>
              <a:off x="3564662" y="4677740"/>
              <a:ext cx="2033709" cy="14944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그림 80" descr="그리기, 표지판, 음식이(가) 표시된 사진&#10;&#10;자동 생성된 설명">
              <a:extLst>
                <a:ext uri="{FF2B5EF4-FFF2-40B4-BE49-F238E27FC236}">
                  <a16:creationId xmlns:a16="http://schemas.microsoft.com/office/drawing/2014/main" id="{3B603224-E2D0-4429-8B51-D392C369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459" y="5063102"/>
              <a:ext cx="850963" cy="4872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F027F63-5EEF-4C8A-B8CE-7D510B499C91}"/>
              </a:ext>
            </a:extLst>
          </p:cNvPr>
          <p:cNvSpPr/>
          <p:nvPr/>
        </p:nvSpPr>
        <p:spPr>
          <a:xfrm>
            <a:off x="278574" y="2483828"/>
            <a:ext cx="976466" cy="107758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47D80E4-83C9-467A-A025-264D89F2A7C7}"/>
              </a:ext>
            </a:extLst>
          </p:cNvPr>
          <p:cNvSpPr/>
          <p:nvPr/>
        </p:nvSpPr>
        <p:spPr>
          <a:xfrm>
            <a:off x="203105" y="2089961"/>
            <a:ext cx="1216766" cy="4057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Pad</a:t>
            </a:r>
          </a:p>
        </p:txBody>
      </p:sp>
      <p:pic>
        <p:nvPicPr>
          <p:cNvPr id="129" name="그림 128" descr="옅은이(가) 표시된 사진&#10;&#10;자동 생성된 설명">
            <a:extLst>
              <a:ext uri="{FF2B5EF4-FFF2-40B4-BE49-F238E27FC236}">
                <a16:creationId xmlns:a16="http://schemas.microsoft.com/office/drawing/2014/main" id="{AFDB9D14-60F0-40B1-B8ED-43FC65A930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4771">
            <a:off x="7245037" y="5524729"/>
            <a:ext cx="531915" cy="531915"/>
          </a:xfrm>
          <a:prstGeom prst="rect">
            <a:avLst/>
          </a:prstGeom>
        </p:spPr>
      </p:pic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6E22031-CFB5-495B-9542-7C91AD8E29BE}"/>
              </a:ext>
            </a:extLst>
          </p:cNvPr>
          <p:cNvSpPr/>
          <p:nvPr/>
        </p:nvSpPr>
        <p:spPr>
          <a:xfrm>
            <a:off x="3934240" y="1804756"/>
            <a:ext cx="5078663" cy="498152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D33B828-7B1B-4394-9C83-2616F45FC241}"/>
              </a:ext>
            </a:extLst>
          </p:cNvPr>
          <p:cNvSpPr/>
          <p:nvPr/>
        </p:nvSpPr>
        <p:spPr>
          <a:xfrm>
            <a:off x="5540169" y="1525041"/>
            <a:ext cx="2237398" cy="4316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Web Server</a:t>
            </a:r>
            <a:endParaRPr lang="ko-KR" altLang="en-US" b="1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C9DEEC0-973A-4746-B58E-1138037D0321}"/>
              </a:ext>
            </a:extLst>
          </p:cNvPr>
          <p:cNvGrpSpPr/>
          <p:nvPr/>
        </p:nvGrpSpPr>
        <p:grpSpPr>
          <a:xfrm>
            <a:off x="7329194" y="174538"/>
            <a:ext cx="715377" cy="1052733"/>
            <a:chOff x="5133409" y="268734"/>
            <a:chExt cx="715377" cy="1052733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CBF4C3D-CBD7-4DF7-BA98-293E2B9B9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603"/>
            <a:stretch/>
          </p:blipFill>
          <p:spPr>
            <a:xfrm>
              <a:off x="5177920" y="602387"/>
              <a:ext cx="590490" cy="71908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300B104-2ACA-43B0-9BB4-12B4D2423EE5}"/>
                </a:ext>
              </a:extLst>
            </p:cNvPr>
            <p:cNvSpPr/>
            <p:nvPr/>
          </p:nvSpPr>
          <p:spPr>
            <a:xfrm>
              <a:off x="5133409" y="268734"/>
              <a:ext cx="715377" cy="358154"/>
            </a:xfrm>
            <a:prstGeom prst="roundRect">
              <a:avLst/>
            </a:prstGeom>
            <a:solidFill>
              <a:srgbClr val="0070C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FCM</a:t>
              </a:r>
              <a:endParaRPr lang="ko-KR" altLang="en-US" b="1" dirty="0"/>
            </a:p>
          </p:txBody>
        </p:sp>
      </p:grpSp>
      <p:pic>
        <p:nvPicPr>
          <p:cNvPr id="99" name="그림 98" descr="케이크, 실내, 테이블, 앉아있는이(가) 표시된 사진&#10;&#10;자동 생성된 설명">
            <a:extLst>
              <a:ext uri="{FF2B5EF4-FFF2-40B4-BE49-F238E27FC236}">
                <a16:creationId xmlns:a16="http://schemas.microsoft.com/office/drawing/2014/main" id="{4C3EFAAD-71C2-4C6A-BD40-0DBA1CC028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20" y="5461013"/>
            <a:ext cx="701076" cy="980507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152C026-E48B-4E25-99BD-6B056ADD3793}"/>
              </a:ext>
            </a:extLst>
          </p:cNvPr>
          <p:cNvSpPr/>
          <p:nvPr/>
        </p:nvSpPr>
        <p:spPr>
          <a:xfrm>
            <a:off x="7831881" y="5397480"/>
            <a:ext cx="861847" cy="106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924C28B-E999-40A2-99F8-8DAE42E3ED63}"/>
              </a:ext>
            </a:extLst>
          </p:cNvPr>
          <p:cNvSpPr/>
          <p:nvPr/>
        </p:nvSpPr>
        <p:spPr>
          <a:xfrm>
            <a:off x="7922589" y="5251003"/>
            <a:ext cx="673799" cy="27474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7A60CC-F3B6-420F-9FF2-CE37A8EAAF0C}"/>
              </a:ext>
            </a:extLst>
          </p:cNvPr>
          <p:cNvGrpSpPr/>
          <p:nvPr/>
        </p:nvGrpSpPr>
        <p:grpSpPr>
          <a:xfrm>
            <a:off x="4897717" y="2474714"/>
            <a:ext cx="1432448" cy="665750"/>
            <a:chOff x="8288366" y="4415859"/>
            <a:chExt cx="2120625" cy="992157"/>
          </a:xfrm>
        </p:grpSpPr>
        <p:pic>
          <p:nvPicPr>
            <p:cNvPr id="93" name="그림 92" descr="옅은이(가) 표시된 사진&#10;&#10;자동 생성된 설명">
              <a:extLst>
                <a:ext uri="{FF2B5EF4-FFF2-40B4-BE49-F238E27FC236}">
                  <a16:creationId xmlns:a16="http://schemas.microsoft.com/office/drawing/2014/main" id="{42387746-8FA3-46D1-8C09-2C7BE4FA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95321">
              <a:off x="8744454" y="4595347"/>
              <a:ext cx="712371" cy="712371"/>
            </a:xfrm>
            <a:prstGeom prst="rect">
              <a:avLst/>
            </a:prstGeom>
          </p:spPr>
        </p:pic>
        <p:pic>
          <p:nvPicPr>
            <p:cNvPr id="77" name="그림 76" descr="창문, 그리기이(가) 표시된 사진&#10;&#10;자동 생성된 설명">
              <a:extLst>
                <a:ext uri="{FF2B5EF4-FFF2-40B4-BE49-F238E27FC236}">
                  <a16:creationId xmlns:a16="http://schemas.microsoft.com/office/drawing/2014/main" id="{F7282A60-6A17-458D-AE64-2F7B8B792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8366" y="4724393"/>
              <a:ext cx="436427" cy="454281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2311C27-D4C7-454B-A74B-DEB36C78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6834" y="4415859"/>
              <a:ext cx="992157" cy="99215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411CA284-EB71-45A6-AB3A-AC965A9D9B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9556" l="0" r="100000">
                        <a14:foregroundMark x1="34667" y1="32889" x2="36444" y2="50222"/>
                        <a14:foregroundMark x1="59111" y1="37778" x2="40444" y2="68444"/>
                        <a14:foregroundMark x1="36889" y1="38667" x2="68889" y2="40444"/>
                        <a14:foregroundMark x1="68889" y1="57778" x2="45333" y2="57778"/>
                        <a14:foregroundMark x1="67556" y1="64000" x2="32889" y2="82667"/>
                        <a14:foregroundMark x1="45333" y1="85778" x2="72889" y2="71556"/>
                        <a14:foregroundMark x1="30222" y1="5778" x2="30222" y2="5778"/>
                        <a14:foregroundMark x1="41778" y1="8000" x2="41778" y2="8000"/>
                        <a14:foregroundMark x1="54222" y1="5333" x2="54222" y2="5333"/>
                        <a14:foregroundMark x1="22222" y1="7556" x2="20889" y2="1778"/>
                        <a14:foregroundMark x1="23111" y1="10222" x2="22222" y2="444"/>
                        <a14:foregroundMark x1="52889" y1="10667" x2="52889" y2="444"/>
                        <a14:foregroundMark x1="70222" y1="11556" x2="70667" y2="444"/>
                        <a14:foregroundMark x1="34222" y1="65333" x2="45333" y2="8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10" y="3402537"/>
            <a:ext cx="702957" cy="63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4B85400F-78EC-404A-89AC-395DFDBCA1B0}"/>
              </a:ext>
            </a:extLst>
          </p:cNvPr>
          <p:cNvGrpSpPr/>
          <p:nvPr/>
        </p:nvGrpSpPr>
        <p:grpSpPr>
          <a:xfrm>
            <a:off x="4449715" y="3330326"/>
            <a:ext cx="972281" cy="683885"/>
            <a:chOff x="682554" y="758519"/>
            <a:chExt cx="1995869" cy="1299966"/>
          </a:xfrm>
        </p:grpSpPr>
        <p:pic>
          <p:nvPicPr>
            <p:cNvPr id="118" name="그림 117" descr="그리기이(가) 표시된 사진&#10;&#10;자동 생성된 설명">
              <a:extLst>
                <a:ext uri="{FF2B5EF4-FFF2-40B4-BE49-F238E27FC236}">
                  <a16:creationId xmlns:a16="http://schemas.microsoft.com/office/drawing/2014/main" id="{A7FB46AD-C7B0-4A35-885A-0E6CCA3D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720" y="1081867"/>
              <a:ext cx="976618" cy="976618"/>
            </a:xfrm>
            <a:prstGeom prst="rect">
              <a:avLst/>
            </a:prstGeom>
          </p:spPr>
        </p:pic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36B3C74-6CF7-4319-AB26-AAC9790FA46B}"/>
                </a:ext>
              </a:extLst>
            </p:cNvPr>
            <p:cNvSpPr/>
            <p:nvPr/>
          </p:nvSpPr>
          <p:spPr>
            <a:xfrm>
              <a:off x="682554" y="758519"/>
              <a:ext cx="1995869" cy="3161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BOOTSTRAP</a:t>
              </a:r>
              <a:endParaRPr lang="ko-KR" altLang="en-US" sz="105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D6BD74E-36D1-46F3-8950-9024578A9167}"/>
              </a:ext>
            </a:extLst>
          </p:cNvPr>
          <p:cNvGrpSpPr/>
          <p:nvPr/>
        </p:nvGrpSpPr>
        <p:grpSpPr>
          <a:xfrm>
            <a:off x="6110272" y="3366068"/>
            <a:ext cx="600292" cy="734646"/>
            <a:chOff x="5829754" y="805198"/>
            <a:chExt cx="1030065" cy="132903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4C7C95DF-4896-4444-840C-86C47E882EF9}"/>
                </a:ext>
              </a:extLst>
            </p:cNvPr>
            <p:cNvGrpSpPr/>
            <p:nvPr/>
          </p:nvGrpSpPr>
          <p:grpSpPr>
            <a:xfrm>
              <a:off x="5932549" y="805198"/>
              <a:ext cx="927270" cy="957597"/>
              <a:chOff x="5932549" y="805198"/>
              <a:chExt cx="927270" cy="957597"/>
            </a:xfrm>
          </p:grpSpPr>
          <p:pic>
            <p:nvPicPr>
              <p:cNvPr id="126" name="그림 125" descr="음식, 그리기이(가) 표시된 사진&#10;&#10;자동 생성된 설명">
                <a:extLst>
                  <a:ext uri="{FF2B5EF4-FFF2-40B4-BE49-F238E27FC236}">
                    <a16:creationId xmlns:a16="http://schemas.microsoft.com/office/drawing/2014/main" id="{D28A843F-188E-4266-842C-287D143795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572"/>
              <a:stretch/>
            </p:blipFill>
            <p:spPr>
              <a:xfrm>
                <a:off x="5932549" y="1062332"/>
                <a:ext cx="869355" cy="700463"/>
              </a:xfrm>
              <a:prstGeom prst="rect">
                <a:avLst/>
              </a:prstGeom>
            </p:spPr>
          </p:pic>
          <p:pic>
            <p:nvPicPr>
              <p:cNvPr id="128" name="그림 127" descr="음식, 그리기이(가) 표시된 사진&#10;&#10;자동 생성된 설명">
                <a:extLst>
                  <a:ext uri="{FF2B5EF4-FFF2-40B4-BE49-F238E27FC236}">
                    <a16:creationId xmlns:a16="http://schemas.microsoft.com/office/drawing/2014/main" id="{E2331E54-09F9-40D4-A025-5B0BB3A6A6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71374" r="-6258"/>
              <a:stretch/>
            </p:blipFill>
            <p:spPr>
              <a:xfrm>
                <a:off x="5936066" y="805198"/>
                <a:ext cx="923753" cy="248858"/>
              </a:xfrm>
              <a:prstGeom prst="rect">
                <a:avLst/>
              </a:prstGeom>
            </p:spPr>
          </p:pic>
        </p:grpSp>
        <p:pic>
          <p:nvPicPr>
            <p:cNvPr id="124" name="그림 123" descr="그리기, 옅은, 교통, 시계이(가) 표시된 사진&#10;&#10;자동 생성된 설명">
              <a:extLst>
                <a:ext uri="{FF2B5EF4-FFF2-40B4-BE49-F238E27FC236}">
                  <a16:creationId xmlns:a16="http://schemas.microsoft.com/office/drawing/2014/main" id="{37D0D10F-2EAE-4A9C-9684-BEC2C3739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754" y="1721624"/>
              <a:ext cx="1030065" cy="41261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30A74F-C46E-45FA-9065-80F42357F10A}"/>
              </a:ext>
            </a:extLst>
          </p:cNvPr>
          <p:cNvSpPr/>
          <p:nvPr/>
        </p:nvSpPr>
        <p:spPr>
          <a:xfrm>
            <a:off x="4377509" y="2288752"/>
            <a:ext cx="2467657" cy="1925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0121833-6DDB-485E-B1AE-FAD0E2C44A8A}"/>
              </a:ext>
            </a:extLst>
          </p:cNvPr>
          <p:cNvSpPr/>
          <p:nvPr/>
        </p:nvSpPr>
        <p:spPr>
          <a:xfrm>
            <a:off x="4543781" y="2095613"/>
            <a:ext cx="2151231" cy="311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Responsive</a:t>
            </a:r>
            <a:r>
              <a:rPr lang="ko-KR" altLang="en-US" b="1" dirty="0"/>
              <a:t> </a:t>
            </a:r>
            <a:r>
              <a:rPr lang="en-US" altLang="ko-KR" b="1" dirty="0"/>
              <a:t>WEB</a:t>
            </a:r>
            <a:endParaRPr lang="ko-KR" altLang="en-US" b="1" dirty="0"/>
          </a:p>
        </p:txBody>
      </p:sp>
      <p:pic>
        <p:nvPicPr>
          <p:cNvPr id="36" name="그림 35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07E666FD-E8B0-4222-A6C5-D0BD07F015A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15" y="4583982"/>
            <a:ext cx="1649008" cy="921185"/>
          </a:xfrm>
          <a:prstGeom prst="rect">
            <a:avLst/>
          </a:prstGeom>
        </p:spPr>
      </p:pic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8141E2CA-1584-4881-8169-F9912FB1A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68" y="4516122"/>
            <a:ext cx="1035947" cy="986806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F545A522-D952-4D5F-8691-5E25EF80052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67" y="5584333"/>
            <a:ext cx="760064" cy="64755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ECDF2617-3110-4FA7-A70B-11CFC030680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69" y="5457543"/>
            <a:ext cx="824596" cy="73901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76B18A-418B-4038-A8DA-A8DC5737E8A4}"/>
              </a:ext>
            </a:extLst>
          </p:cNvPr>
          <p:cNvSpPr/>
          <p:nvPr/>
        </p:nvSpPr>
        <p:spPr>
          <a:xfrm>
            <a:off x="4378628" y="4505020"/>
            <a:ext cx="2835809" cy="1920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B412695A-24BB-424E-8CE0-B72F4CF18AF5}"/>
              </a:ext>
            </a:extLst>
          </p:cNvPr>
          <p:cNvSpPr/>
          <p:nvPr/>
        </p:nvSpPr>
        <p:spPr>
          <a:xfrm>
            <a:off x="4569487" y="4325357"/>
            <a:ext cx="2467657" cy="3113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Spring &amp; AWS EC2</a:t>
            </a:r>
            <a:endParaRPr lang="ko-KR" altLang="en-US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C0D4C95-81D7-43D4-ACB1-8A78A3C1C0DA}"/>
              </a:ext>
            </a:extLst>
          </p:cNvPr>
          <p:cNvSpPr/>
          <p:nvPr/>
        </p:nvSpPr>
        <p:spPr>
          <a:xfrm>
            <a:off x="9517648" y="2535519"/>
            <a:ext cx="2158296" cy="10011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73B25B93-A090-4A00-AC5E-AD0272E0D472}"/>
              </a:ext>
            </a:extLst>
          </p:cNvPr>
          <p:cNvSpPr/>
          <p:nvPr/>
        </p:nvSpPr>
        <p:spPr>
          <a:xfrm>
            <a:off x="9710630" y="2377095"/>
            <a:ext cx="1769534" cy="29486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Data Analysis</a:t>
            </a:r>
            <a:endParaRPr lang="ko-KR" altLang="en-US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6EDED5-3FCC-4386-ABF9-4C013A70E647}"/>
              </a:ext>
            </a:extLst>
          </p:cNvPr>
          <p:cNvSpPr/>
          <p:nvPr/>
        </p:nvSpPr>
        <p:spPr>
          <a:xfrm>
            <a:off x="194922" y="3776720"/>
            <a:ext cx="1216765" cy="3726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TCP IP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A418FAC-2AEC-492E-B340-76BA6E3C8FD9}"/>
              </a:ext>
            </a:extLst>
          </p:cNvPr>
          <p:cNvSpPr/>
          <p:nvPr/>
        </p:nvSpPr>
        <p:spPr>
          <a:xfrm>
            <a:off x="1766115" y="2987374"/>
            <a:ext cx="2379579" cy="8228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HTTP Connection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52" name="그림 51" descr="그리기이(가) 표시된 사진&#10;&#10;자동 생성된 설명">
            <a:extLst>
              <a:ext uri="{FF2B5EF4-FFF2-40B4-BE49-F238E27FC236}">
                <a16:creationId xmlns:a16="http://schemas.microsoft.com/office/drawing/2014/main" id="{9013C19A-0EA2-4E4A-BDEC-BF9713A2EB6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62" y="4665641"/>
            <a:ext cx="783735" cy="7052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92597E0-A188-4B6C-B642-B1CAF50CF7AC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7" b="38185"/>
          <a:stretch/>
        </p:blipFill>
        <p:spPr>
          <a:xfrm>
            <a:off x="7010243" y="2447324"/>
            <a:ext cx="2365919" cy="386834"/>
          </a:xfrm>
          <a:prstGeom prst="rect">
            <a:avLst/>
          </a:prstGeom>
        </p:spPr>
      </p:pic>
      <p:sp>
        <p:nvSpPr>
          <p:cNvPr id="57" name="화살표: 위쪽 56">
            <a:extLst>
              <a:ext uri="{FF2B5EF4-FFF2-40B4-BE49-F238E27FC236}">
                <a16:creationId xmlns:a16="http://schemas.microsoft.com/office/drawing/2014/main" id="{6C81D172-AD01-4424-BEB6-408322426EBE}"/>
              </a:ext>
            </a:extLst>
          </p:cNvPr>
          <p:cNvSpPr/>
          <p:nvPr/>
        </p:nvSpPr>
        <p:spPr>
          <a:xfrm rot="5400000">
            <a:off x="8364047" y="3754320"/>
            <a:ext cx="179726" cy="2452303"/>
          </a:xfrm>
          <a:prstGeom prst="upArrow">
            <a:avLst/>
          </a:prstGeom>
          <a:solidFill>
            <a:srgbClr val="FFFF00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화살표: 위쪽 142">
            <a:extLst>
              <a:ext uri="{FF2B5EF4-FFF2-40B4-BE49-F238E27FC236}">
                <a16:creationId xmlns:a16="http://schemas.microsoft.com/office/drawing/2014/main" id="{548762D3-5735-4849-927B-EE803A590A56}"/>
              </a:ext>
            </a:extLst>
          </p:cNvPr>
          <p:cNvSpPr/>
          <p:nvPr/>
        </p:nvSpPr>
        <p:spPr>
          <a:xfrm>
            <a:off x="10510816" y="3349312"/>
            <a:ext cx="259266" cy="862715"/>
          </a:xfrm>
          <a:prstGeom prst="upArrow">
            <a:avLst/>
          </a:prstGeom>
          <a:solidFill>
            <a:srgbClr val="FFFF00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화살표: 위쪽 143">
            <a:extLst>
              <a:ext uri="{FF2B5EF4-FFF2-40B4-BE49-F238E27FC236}">
                <a16:creationId xmlns:a16="http://schemas.microsoft.com/office/drawing/2014/main" id="{CF918BE5-4D15-4A5C-B7B6-B70274F7AAB6}"/>
              </a:ext>
            </a:extLst>
          </p:cNvPr>
          <p:cNvSpPr/>
          <p:nvPr/>
        </p:nvSpPr>
        <p:spPr>
          <a:xfrm rot="16200000" flipH="1">
            <a:off x="8043245" y="1728553"/>
            <a:ext cx="226108" cy="2548253"/>
          </a:xfrm>
          <a:prstGeom prst="upArrow">
            <a:avLst/>
          </a:prstGeom>
          <a:solidFill>
            <a:srgbClr val="FFFF00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597C44-1ECD-4C4A-8B1B-1C5E06457DAE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7509339" y="1227271"/>
            <a:ext cx="159611" cy="252675"/>
          </a:xfrm>
          <a:prstGeom prst="straightConnector1">
            <a:avLst/>
          </a:prstGeom>
          <a:ln w="3810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684AF1C5-545A-4553-825A-67E489C4A10F}"/>
              </a:ext>
            </a:extLst>
          </p:cNvPr>
          <p:cNvCxnSpPr>
            <a:cxnSpLocks/>
            <a:stCxn id="67" idx="1"/>
            <a:endCxn id="91" idx="3"/>
          </p:cNvCxnSpPr>
          <p:nvPr/>
        </p:nvCxnSpPr>
        <p:spPr>
          <a:xfrm flipH="1">
            <a:off x="1255040" y="867731"/>
            <a:ext cx="6118665" cy="2154890"/>
          </a:xfrm>
          <a:prstGeom prst="straightConnector1">
            <a:avLst/>
          </a:prstGeom>
          <a:ln w="3810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F1020A-3D29-4E17-98C5-B16BDB1B9DD2}"/>
              </a:ext>
            </a:extLst>
          </p:cNvPr>
          <p:cNvSpPr/>
          <p:nvPr/>
        </p:nvSpPr>
        <p:spPr>
          <a:xfrm>
            <a:off x="5914385" y="349314"/>
            <a:ext cx="1094852" cy="49151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Notify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A8AC8E8-75BC-4B70-A50E-E73C10B2EE36}"/>
              </a:ext>
            </a:extLst>
          </p:cNvPr>
          <p:cNvSpPr/>
          <p:nvPr/>
        </p:nvSpPr>
        <p:spPr>
          <a:xfrm>
            <a:off x="7465186" y="3026995"/>
            <a:ext cx="1547717" cy="491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Visualize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5F045E8-04E2-4399-A056-BDAD0D057BB1}"/>
              </a:ext>
            </a:extLst>
          </p:cNvPr>
          <p:cNvSpPr txBox="1"/>
          <p:nvPr/>
        </p:nvSpPr>
        <p:spPr>
          <a:xfrm>
            <a:off x="8041341" y="6458"/>
            <a:ext cx="4150659" cy="524553"/>
          </a:xfrm>
          <a:prstGeom prst="rect">
            <a:avLst/>
          </a:prstGeom>
          <a:noFill/>
          <a:ln w="28575">
            <a:noFill/>
          </a:ln>
        </p:spPr>
        <p:txBody>
          <a:bodyPr wrap="square" tIns="108000">
            <a:spAutoFit/>
          </a:bodyPr>
          <a:lstStyle/>
          <a:p>
            <a:pPr algn="ctr">
              <a:defRPr/>
            </a:pPr>
            <a:r>
              <a:rPr lang="ko-KR" altLang="en-US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프로젝트 구조 </a:t>
            </a:r>
            <a:r>
              <a:rPr lang="en-US" altLang="ko-KR" sz="2400" b="1" spc="-3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pitchFamily="34" charset="0"/>
              </a:rPr>
              <a:t>( Architecture</a:t>
            </a:r>
            <a:r>
              <a:rPr lang="ko-KR" altLang="en-US" sz="2400" b="1" spc="-3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400" b="1" spc="-3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pitchFamily="34" charset="0"/>
              </a:rPr>
              <a:t>) </a:t>
            </a:r>
            <a:endParaRPr lang="ko-KR" altLang="en-US" sz="2400" b="1" spc="-300" dirty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1E2076C-6544-4B41-92C2-049997C15130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809839" y="3575681"/>
            <a:ext cx="158500" cy="85461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7F92794C-F7CA-4FD7-99D3-4AD10C541515}"/>
              </a:ext>
            </a:extLst>
          </p:cNvPr>
          <p:cNvCxnSpPr>
            <a:cxnSpLocks/>
            <a:stCxn id="91" idx="3"/>
            <a:endCxn id="97" idx="2"/>
          </p:cNvCxnSpPr>
          <p:nvPr/>
        </p:nvCxnSpPr>
        <p:spPr>
          <a:xfrm flipV="1">
            <a:off x="1255040" y="1462259"/>
            <a:ext cx="1979279" cy="156036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7" name="그림 136" descr="표지판이(가) 표시된 사진&#10;&#10;자동 생성된 설명">
            <a:extLst>
              <a:ext uri="{FF2B5EF4-FFF2-40B4-BE49-F238E27FC236}">
                <a16:creationId xmlns:a16="http://schemas.microsoft.com/office/drawing/2014/main" id="{CAA0A929-3ECF-41FC-AECF-96E0412118D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t="6956" r="9138" b="10786"/>
          <a:stretch/>
        </p:blipFill>
        <p:spPr>
          <a:xfrm>
            <a:off x="2811448" y="609520"/>
            <a:ext cx="547262" cy="575993"/>
          </a:xfrm>
          <a:prstGeom prst="rect">
            <a:avLst/>
          </a:prstGeom>
        </p:spPr>
      </p:pic>
      <p:pic>
        <p:nvPicPr>
          <p:cNvPr id="140" name="그림 139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93D2E10A-05E0-48FD-A19A-26254E795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35" y="630808"/>
            <a:ext cx="540000" cy="55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8" name="그림 147" descr="시계, 표지판, 플레이트, 그리기이(가) 표시된 사진&#10;&#10;자동 생성된 설명">
            <a:extLst>
              <a:ext uri="{FF2B5EF4-FFF2-40B4-BE49-F238E27FC236}">
                <a16:creationId xmlns:a16="http://schemas.microsoft.com/office/drawing/2014/main" id="{A669E3C0-9111-42E0-8F8C-B1450627B68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25" y="635527"/>
            <a:ext cx="519391" cy="5346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1" name="그림 150" descr="그리기이(가) 표시된 사진&#10;&#10;자동 생성된 설명">
            <a:extLst>
              <a:ext uri="{FF2B5EF4-FFF2-40B4-BE49-F238E27FC236}">
                <a16:creationId xmlns:a16="http://schemas.microsoft.com/office/drawing/2014/main" id="{80548DF3-747E-4D71-A446-C18B359842B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69" y="331385"/>
            <a:ext cx="1330250" cy="971133"/>
          </a:xfrm>
          <a:prstGeom prst="rect">
            <a:avLst/>
          </a:prstGeom>
        </p:spPr>
      </p:pic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3505D9E-E50C-490F-9425-00F1C858D3E3}"/>
              </a:ext>
            </a:extLst>
          </p:cNvPr>
          <p:cNvSpPr/>
          <p:nvPr/>
        </p:nvSpPr>
        <p:spPr>
          <a:xfrm>
            <a:off x="1496221" y="273650"/>
            <a:ext cx="3476195" cy="118860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5EAB6448-A07D-42BE-AF4F-60DDB36D44F5}"/>
              </a:ext>
            </a:extLst>
          </p:cNvPr>
          <p:cNvSpPr/>
          <p:nvPr/>
        </p:nvSpPr>
        <p:spPr>
          <a:xfrm>
            <a:off x="1792489" y="160122"/>
            <a:ext cx="1768214" cy="31916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Logistics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0CEB12B-6C52-4830-B516-C3CCE66B5263}"/>
              </a:ext>
            </a:extLst>
          </p:cNvPr>
          <p:cNvGrpSpPr/>
          <p:nvPr/>
        </p:nvGrpSpPr>
        <p:grpSpPr>
          <a:xfrm>
            <a:off x="4773427" y="169229"/>
            <a:ext cx="470860" cy="531676"/>
            <a:chOff x="3564662" y="4677740"/>
            <a:chExt cx="2033709" cy="1494447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7A4A77BD-959F-4A2A-8E39-37DDA0FD1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49" t="17072" r="23550" b="24182"/>
            <a:stretch/>
          </p:blipFill>
          <p:spPr>
            <a:xfrm>
              <a:off x="3564662" y="4677740"/>
              <a:ext cx="2033709" cy="14944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" name="그림 118" descr="그리기, 표지판, 음식이(가) 표시된 사진&#10;&#10;자동 생성된 설명">
              <a:extLst>
                <a:ext uri="{FF2B5EF4-FFF2-40B4-BE49-F238E27FC236}">
                  <a16:creationId xmlns:a16="http://schemas.microsoft.com/office/drawing/2014/main" id="{86E1D5EC-CAFF-4A27-836F-2B45F0F7D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459" y="5063102"/>
              <a:ext cx="850963" cy="487228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741A4C0-A64E-49EA-9078-5A894D78C58A}"/>
              </a:ext>
            </a:extLst>
          </p:cNvPr>
          <p:cNvCxnSpPr>
            <a:cxnSpLocks/>
            <a:stCxn id="67" idx="1"/>
            <a:endCxn id="116" idx="2"/>
          </p:cNvCxnSpPr>
          <p:nvPr/>
        </p:nvCxnSpPr>
        <p:spPr>
          <a:xfrm flipH="1" flipV="1">
            <a:off x="5008857" y="700905"/>
            <a:ext cx="2364848" cy="166826"/>
          </a:xfrm>
          <a:prstGeom prst="straightConnector1">
            <a:avLst/>
          </a:prstGeom>
          <a:ln w="3810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1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0350" y="1"/>
            <a:ext cx="1112838" cy="1431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2564" y="260351"/>
            <a:ext cx="265649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zuka Gothic Pro B" pitchFamily="34" charset="-128"/>
                <a:ea typeface="Yoon 윤고딕 530_TT" pitchFamily="18" charset="-127"/>
              </a:defRPr>
            </a:lvl1pPr>
          </a:lstStyle>
          <a:p>
            <a:pPr>
              <a:defRPr/>
            </a:pPr>
            <a:r>
              <a:rPr lang="ko-KR" altLang="en-US" sz="3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Calibri" pitchFamily="34" charset="0"/>
              </a:rPr>
              <a:t>프로젝트 배경</a:t>
            </a:r>
          </a:p>
        </p:txBody>
      </p:sp>
      <p:sp>
        <p:nvSpPr>
          <p:cNvPr id="7178" name="TextBox 22"/>
          <p:cNvSpPr txBox="1">
            <a:spLocks noChangeArrowheads="1"/>
          </p:cNvSpPr>
          <p:nvPr/>
        </p:nvSpPr>
        <p:spPr bwMode="auto">
          <a:xfrm>
            <a:off x="1755775" y="134939"/>
            <a:ext cx="884238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9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rPr>
              <a:t>1</a:t>
            </a:r>
            <a:endParaRPr kumimoji="0" lang="ko-KR" altLang="en-US" sz="9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42F72D8-39FD-4A83-B634-C5A72CC2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000" cy="126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D9FEF3-88F3-43DD-9CE4-71D19CD953CA}"/>
              </a:ext>
            </a:extLst>
          </p:cNvPr>
          <p:cNvSpPr txBox="1"/>
          <p:nvPr/>
        </p:nvSpPr>
        <p:spPr>
          <a:xfrm>
            <a:off x="2722564" y="715963"/>
            <a:ext cx="1431747" cy="524553"/>
          </a:xfrm>
          <a:prstGeom prst="rect">
            <a:avLst/>
          </a:prstGeom>
          <a:noFill/>
        </p:spPr>
        <p:txBody>
          <a:bodyPr wrap="square" tIns="108000">
            <a:spAutoFit/>
          </a:bodyPr>
          <a:lstStyle/>
          <a:p>
            <a:pPr>
              <a:defRPr/>
            </a:pPr>
            <a:r>
              <a:rPr lang="ko-KR" altLang="en-US" sz="2400" b="1" spc="-300" dirty="0">
                <a:solidFill>
                  <a:prstClr val="black"/>
                </a:solidFill>
                <a:ea typeface="맑은 고딕" panose="020B0503020000020004" pitchFamily="50" charset="-127"/>
                <a:cs typeface="Arial" pitchFamily="34" charset="0"/>
              </a:rPr>
              <a:t>기대 효과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D7F7F6-A650-4595-AD9B-96C81978D002}"/>
              </a:ext>
            </a:extLst>
          </p:cNvPr>
          <p:cNvSpPr/>
          <p:nvPr/>
        </p:nvSpPr>
        <p:spPr>
          <a:xfrm>
            <a:off x="1530350" y="1435778"/>
            <a:ext cx="10267950" cy="5161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범용성 확장을 통한 적용 대상 확대 </a:t>
            </a:r>
            <a:br>
              <a:rPr lang="en-US" altLang="ko-KR" sz="2400" b="1" dirty="0">
                <a:solidFill>
                  <a:schemeClr val="tx1"/>
                </a:solidFill>
                <a:latin typeface="+mn-ea"/>
              </a:rPr>
            </a:b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(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카페 뿐만 아닌 가정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스마트팩토리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 ,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물류센터 등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)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추가적인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IoT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센서를 적용한 창고환경관리 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빅데이터 시스템 구축을 통한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다양한 분석 솔루션 제공 가능</a:t>
            </a: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최소인력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물류자동화로 인한 비용최적화 </a:t>
            </a:r>
            <a:br>
              <a:rPr lang="en-US" altLang="ko-KR" sz="24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 </a:t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6116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1224</Words>
  <Application>Microsoft Office PowerPoint</Application>
  <PresentationFormat>와이드스크린</PresentationFormat>
  <Paragraphs>287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맑은 고딕</vt:lpstr>
      <vt:lpstr>배달의민족 도현</vt:lpstr>
      <vt:lpstr>배달의민족 한나체 Air</vt:lpstr>
      <vt:lpstr>Arial</vt:lpstr>
      <vt:lpstr>Calibri</vt:lpstr>
      <vt:lpstr>Office 테마</vt:lpstr>
      <vt:lpstr>PowerPoint 프레젠테이션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 DongHyun</dc:creator>
  <cp:lastModifiedBy>Youn DongHyun</cp:lastModifiedBy>
  <cp:revision>11</cp:revision>
  <dcterms:created xsi:type="dcterms:W3CDTF">2020-04-29T10:06:27Z</dcterms:created>
  <dcterms:modified xsi:type="dcterms:W3CDTF">2020-04-30T04:36:41Z</dcterms:modified>
</cp:coreProperties>
</file>